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71" r:id="rId6"/>
    <p:sldId id="285" r:id="rId7"/>
    <p:sldId id="286" r:id="rId8"/>
    <p:sldId id="287" r:id="rId9"/>
    <p:sldId id="303" r:id="rId10"/>
    <p:sldId id="275" r:id="rId11"/>
    <p:sldId id="277" r:id="rId12"/>
    <p:sldId id="282" r:id="rId13"/>
    <p:sldId id="298" r:id="rId14"/>
    <p:sldId id="294" r:id="rId15"/>
    <p:sldId id="295" r:id="rId16"/>
    <p:sldId id="292" r:id="rId17"/>
    <p:sldId id="299" r:id="rId18"/>
    <p:sldId id="278" r:id="rId19"/>
    <p:sldId id="276" r:id="rId20"/>
    <p:sldId id="289" r:id="rId21"/>
    <p:sldId id="288" r:id="rId22"/>
    <p:sldId id="293" r:id="rId23"/>
    <p:sldId id="300" r:id="rId24"/>
    <p:sldId id="304" r:id="rId25"/>
    <p:sldId id="279" r:id="rId26"/>
    <p:sldId id="297" r:id="rId27"/>
    <p:sldId id="284" r:id="rId28"/>
    <p:sldId id="280" r:id="rId29"/>
    <p:sldId id="302" r:id="rId30"/>
    <p:sldId id="25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9FD067"/>
    <a:srgbClr val="CEB392"/>
    <a:srgbClr val="FFD966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8" autoAdjust="0"/>
    <p:restoredTop sz="93688" autoAdjust="0"/>
  </p:normalViewPr>
  <p:slideViewPr>
    <p:cSldViewPr snapToGrid="0">
      <p:cViewPr varScale="1">
        <p:scale>
          <a:sx n="104" d="100"/>
          <a:sy n="104" d="100"/>
        </p:scale>
        <p:origin x="104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3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C56BB-FA44-403B-D706-9667EBD1D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7F0EAC-0F2B-4B18-F2D2-B196C2597D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369F5-552C-4768-B091-B4E88A90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57E0A-408C-455B-A508-101DC1F30B5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A13F0-07E2-44BA-FEF9-DBED5F43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C318E-79C7-C99E-0AC6-0ED5BDCDA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BC91-4BC1-4247-A60F-DA43FC1C08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652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777B0-B9EA-F835-6E51-3C3926AF3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804C83-2C39-F90C-1303-DDF773035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9DBC4-E3BA-8C2B-EFBD-38C95235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57E0A-408C-455B-A508-101DC1F30B5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AF336-F93A-10E8-2DEB-0A9AC97A8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6F003-74E2-BE95-EBE7-54115ACC2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BC91-4BC1-4247-A60F-DA43FC1C08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263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274ED-9DFA-DA5F-89C4-12B1593574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4E425-91F9-1A43-BD1E-6F1172418E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20A5E-F53F-A7E8-11A9-9555E80B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57E0A-408C-455B-A508-101DC1F30B5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FB3FA-F6FE-450F-C76C-38BCD8F9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A4749-7978-A267-1290-4E902478D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BC91-4BC1-4247-A60F-DA43FC1C08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44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FD8DF-5706-7A62-1B8C-57418ED62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67EDA-BDD2-8FF3-60FC-FFDB6B0E1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8314A-4FF6-A8C5-D0E9-E63BB3964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57E0A-408C-455B-A508-101DC1F30B5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D5696-83C0-CD95-D852-90B58B328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8D525-C7BD-3396-3FF1-FFE3C5DF5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BC91-4BC1-4247-A60F-DA43FC1C08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916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9AAC1-707D-7463-59BE-ADF8CD1E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EBAF1-F61E-9097-D6EF-DACF69D979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0C4F-05A1-BCFC-805C-BBE9F3E05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57E0A-408C-455B-A508-101DC1F30B5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6F4F9-091E-6D3C-55A5-B08C9ECC1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7116D-BB33-3393-497C-B1D95DCF1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BC91-4BC1-4247-A60F-DA43FC1C08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814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39403-4E3B-8CD5-1D38-F944B460C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B9C1B-1404-7F18-D8A1-526955DB6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3AE033-1ED3-B478-E783-41FD3259C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7DF58-5792-39D0-EC25-59C560A5A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57E0A-408C-455B-A508-101DC1F30B5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CF2549-5CD2-C679-F9B8-70966B4D5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B8144-8B04-3393-3532-3C49870AF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BC91-4BC1-4247-A60F-DA43FC1C08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21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E6F9F-7885-694E-AE73-6109C838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5816A-8778-7D83-711C-61A18F424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E1A11-A22E-5239-A43F-2F250CC7E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61F831-D153-94C4-8ADD-8A7EEB580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60E81C-CF0B-DBBB-8369-CC39086D4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0038C1-ACC9-5CA5-4A78-506E1FD11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57E0A-408C-455B-A508-101DC1F30B5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67734-B08B-59C4-65B4-850B64AE3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6EB78B-67A5-9A15-8B14-84FDA5D7E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BC91-4BC1-4247-A60F-DA43FC1C08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27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24D5B-262A-799F-E6E1-E88207EE2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644B45-0478-47A6-CAC7-7DADE7374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57E0A-408C-455B-A508-101DC1F30B5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56F9D-D797-3800-E6E7-2F274D90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FE0281-3267-D662-08C5-E38FA88D0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BC91-4BC1-4247-A60F-DA43FC1C08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872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582CC0-BCDB-C8BB-7578-C2D3D137D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57E0A-408C-455B-A508-101DC1F30B5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3AD1C-2707-35C9-2952-5AEE5A098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0FB01-4259-6299-6084-ECB5BD039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BC91-4BC1-4247-A60F-DA43FC1C08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19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E6EF1-EDCE-898B-9A55-9FCEA3F9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73FB0-8F45-9FD4-B1CB-A9F7C4F9F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64C5C-1A97-209A-F697-DCE717179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D2A0B-30CC-0387-E0E1-E74EC8960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57E0A-408C-455B-A508-101DC1F30B5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3A74-774E-E86E-D3F1-7A7F53F0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4421D-0861-7311-7558-7EED96BC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BC91-4BC1-4247-A60F-DA43FC1C08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29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14C2-C6BA-2374-5E1D-8B1727C8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A708A-A2EC-6534-54AE-48F14B6A39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D67F8-14FC-80B0-9BAB-2DBB67860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57323D-1810-64E4-6C1F-A5E9A1C43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57E0A-408C-455B-A508-101DC1F30B5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D0A32-229F-1832-D36D-059FEBAA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7958-A3F7-F37B-FFFF-BE839C8D4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1BC91-4BC1-4247-A60F-DA43FC1C08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30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E70F8B-FFA6-0858-32AD-29716660D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9B7B41-1831-2917-5871-15995D84C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80A6F-F28E-3894-857D-311647B0B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57E0A-408C-455B-A508-101DC1F30B58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A601C-8289-0A0D-DDA6-1A5ABB448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7C244-9523-A413-C399-D15DED851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1BC91-4BC1-4247-A60F-DA43FC1C08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830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ur-lex.europa.eu/legal-content/SL/TXT/PDF/?uri=OJ:C_202403209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pslovenija.e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2.pn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stepslovenija.eu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156746-BAEB-1248-996A-1A0477C03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24E053-EEFD-7947-C76B-A7EDDCDF1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9482"/>
            <a:ext cx="9144000" cy="2387600"/>
          </a:xfrm>
        </p:spPr>
        <p:txBody>
          <a:bodyPr>
            <a:normAutofit/>
          </a:bodyPr>
          <a:lstStyle/>
          <a:p>
            <a:br>
              <a:rPr lang="sl-SI" b="1" dirty="0">
                <a:solidFill>
                  <a:schemeClr val="bg1"/>
                </a:solidFill>
                <a:latin typeface="IBM Plex Sans Condensed Bold" panose="020B0806050203000203" pitchFamily="34" charset="-18"/>
              </a:rPr>
            </a:br>
            <a:r>
              <a:rPr lang="en-GB" b="1" dirty="0">
                <a:solidFill>
                  <a:schemeClr val="bg1"/>
                </a:solidFill>
                <a:latin typeface="IBM Plex Sans Condensed Bold" panose="020B0806050203000203" pitchFamily="34" charset="-18"/>
              </a:rPr>
              <a:t>STEP SLOVENIJA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71BFE-C455-CC3E-AF57-65CC3A5A4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994429"/>
          </a:xfrm>
        </p:spPr>
        <p:txBody>
          <a:bodyPr>
            <a:normAutofit/>
          </a:bodyPr>
          <a:lstStyle/>
          <a:p>
            <a:endParaRPr lang="sl-SI" sz="2600" dirty="0">
              <a:solidFill>
                <a:schemeClr val="bg1"/>
              </a:solidFill>
            </a:endParaRPr>
          </a:p>
          <a:p>
            <a:endParaRPr lang="sl-SI" sz="2600" dirty="0">
              <a:solidFill>
                <a:schemeClr val="bg1"/>
              </a:solidFill>
            </a:endParaRPr>
          </a:p>
          <a:p>
            <a:r>
              <a:rPr lang="sl-SI" sz="2600" dirty="0">
                <a:solidFill>
                  <a:schemeClr val="bg1"/>
                </a:solidFill>
                <a:latin typeface="IBM Plex Sans Condensed Regular" panose="020B0506050203000203" pitchFamily="34" charset="-18"/>
              </a:rPr>
              <a:t>10. 4. 2025, Slovenski podjetniški sklad</a:t>
            </a:r>
          </a:p>
          <a:p>
            <a:endParaRPr lang="sl-SI" sz="26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1D022C-7B27-18CA-931C-E99450376522}"/>
              </a:ext>
            </a:extLst>
          </p:cNvPr>
          <p:cNvSpPr/>
          <p:nvPr/>
        </p:nvSpPr>
        <p:spPr>
          <a:xfrm>
            <a:off x="0" y="-13293"/>
            <a:ext cx="12192000" cy="945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25E164-FBFD-55B6-16CA-F9E56A6480D5}"/>
              </a:ext>
            </a:extLst>
          </p:cNvPr>
          <p:cNvSpPr/>
          <p:nvPr/>
        </p:nvSpPr>
        <p:spPr>
          <a:xfrm>
            <a:off x="0" y="6118983"/>
            <a:ext cx="12192000" cy="742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14EB8B-21E6-024A-8CEB-E1C76D7A4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2" y="143915"/>
            <a:ext cx="1951373" cy="6729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93188E-6E47-A744-A804-8F40A9C5A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04" y="6209826"/>
            <a:ext cx="2236302" cy="6122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2DBF79-4B8A-4B47-AC60-B2CE86967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14" y="6222931"/>
            <a:ext cx="1302220" cy="6126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81F1D7-16F7-A44B-9516-3596A12C1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018" y="6223195"/>
            <a:ext cx="1590686" cy="61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53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71005-1896-03EC-35D3-DE38A4C6A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3516568-E143-6D14-F50B-7D6D7903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1AD2AC-FC7D-CA83-A8DD-65B9AE90C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1F37DA-516F-A748-F179-FFEFF14BF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52069" y="2160784"/>
            <a:ext cx="776748" cy="1161398"/>
          </a:xfrm>
          <a:prstGeom prst="rect">
            <a:avLst/>
          </a:pr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2C1D4C6C-50B3-4944-01AD-B7C338F21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28684"/>
            <a:ext cx="9144000" cy="1707914"/>
          </a:xfrm>
        </p:spPr>
        <p:txBody>
          <a:bodyPr>
            <a:normAutofit fontScale="90000"/>
          </a:bodyPr>
          <a:lstStyle/>
          <a:p>
            <a:r>
              <a:rPr lang="sl-SI" b="1" dirty="0"/>
              <a:t>ZAKAJ </a:t>
            </a:r>
            <a:br>
              <a:rPr lang="sl-SI" b="1" dirty="0"/>
            </a:br>
            <a:r>
              <a:rPr lang="sl-SI" b="1" dirty="0"/>
              <a:t>PLATFORMA STEP?</a:t>
            </a:r>
            <a:endParaRPr lang="en-GB" b="1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1763CEB3-5AFD-FA7B-230C-5E9A8D2C04BC}"/>
              </a:ext>
            </a:extLst>
          </p:cNvPr>
          <p:cNvSpPr txBox="1"/>
          <p:nvPr/>
        </p:nvSpPr>
        <p:spPr>
          <a:xfrm>
            <a:off x="1009648" y="2333540"/>
            <a:ext cx="9658351" cy="111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</a:pPr>
            <a:r>
              <a:rPr lang="sl-SI" sz="3200" b="1" kern="100" dirty="0"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prispevati k suverenosti in varnosti EU</a:t>
            </a:r>
          </a:p>
          <a:p>
            <a:pPr algn="l">
              <a:lnSpc>
                <a:spcPct val="107000"/>
              </a:lnSpc>
            </a:pPr>
            <a:endParaRPr lang="sl-SI" sz="3200" kern="100" dirty="0">
              <a:latin typeface="IBM Plex Sans Condensed Regular" panose="020B0506050203000203" pitchFamily="34" charset="-18"/>
              <a:cs typeface="Times New Roman" panose="02020603050405020304" pitchFamily="18" charset="0"/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EB62BDD4-88F0-FC66-DB20-13E5EF35145E}"/>
              </a:ext>
            </a:extLst>
          </p:cNvPr>
          <p:cNvSpPr txBox="1"/>
          <p:nvPr/>
        </p:nvSpPr>
        <p:spPr>
          <a:xfrm>
            <a:off x="1009648" y="3322182"/>
            <a:ext cx="10172704" cy="111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sl-SI" sz="3200" kern="100" dirty="0">
                <a:solidFill>
                  <a:schemeClr val="bg1">
                    <a:lumMod val="85000"/>
                  </a:schemeClr>
                </a:solidFill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zmanjšanju strateške odvisnosti in okrepitvi konkurenčnosti s povečanjem njene odpornosti in produktivnosti</a:t>
            </a:r>
            <a:endParaRPr lang="sl-SI" sz="3200" dirty="0">
              <a:solidFill>
                <a:schemeClr val="bg1">
                  <a:lumMod val="85000"/>
                </a:schemeClr>
              </a:solidFill>
              <a:latin typeface="IBM Plex Sans Condensed Regular" panose="020B0506050203000203" pitchFamily="34" charset="-18"/>
            </a:endParaRP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02DA215D-7F19-8B49-E428-5A76AA2C0489}"/>
              </a:ext>
            </a:extLst>
          </p:cNvPr>
          <p:cNvSpPr txBox="1"/>
          <p:nvPr/>
        </p:nvSpPr>
        <p:spPr>
          <a:xfrm>
            <a:off x="1009648" y="4880877"/>
            <a:ext cx="101155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kern="100" dirty="0">
                <a:solidFill>
                  <a:schemeClr val="bg1">
                    <a:lumMod val="85000"/>
                  </a:schemeClr>
                </a:solidFill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Mobilizacija financiranja, tako da se gospodarsko, industrijsko in tehnološko bazo pripravi na zeleni in digitalni prehod.</a:t>
            </a:r>
            <a:endParaRPr lang="en-GB" sz="3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79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B4E10-FF6F-EE3E-B425-9BE183BEB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46CB8FA-6CE4-4D1E-59DA-48DF2A27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12B6BC-A61D-B380-F4CE-8C2FB0E56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55E5D7-03E6-C5A4-CD6B-ADDDD4F97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5394" y="3322182"/>
            <a:ext cx="776748" cy="1161398"/>
          </a:xfrm>
          <a:prstGeom prst="rect">
            <a:avLst/>
          </a:pr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163582D6-8C2D-502B-4F02-D6607036F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28684"/>
            <a:ext cx="9144000" cy="1707914"/>
          </a:xfrm>
        </p:spPr>
        <p:txBody>
          <a:bodyPr>
            <a:normAutofit fontScale="90000"/>
          </a:bodyPr>
          <a:lstStyle/>
          <a:p>
            <a:r>
              <a:rPr lang="sl-SI" b="1" dirty="0"/>
              <a:t>ZAKAJ </a:t>
            </a:r>
            <a:br>
              <a:rPr lang="sl-SI" b="1" dirty="0"/>
            </a:br>
            <a:r>
              <a:rPr lang="sl-SI" b="1" dirty="0"/>
              <a:t>PLATFORMA STEP?</a:t>
            </a:r>
            <a:endParaRPr lang="en-GB" b="1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09E61FA0-0091-66AE-1F58-7ED8EB14B106}"/>
              </a:ext>
            </a:extLst>
          </p:cNvPr>
          <p:cNvSpPr txBox="1"/>
          <p:nvPr/>
        </p:nvSpPr>
        <p:spPr>
          <a:xfrm>
            <a:off x="1009648" y="2333540"/>
            <a:ext cx="9658351" cy="111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</a:pPr>
            <a:r>
              <a:rPr lang="sl-SI" sz="3200" b="1" kern="100" dirty="0"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prispevati k suverenosti in varnosti EU</a:t>
            </a:r>
          </a:p>
          <a:p>
            <a:pPr algn="l">
              <a:lnSpc>
                <a:spcPct val="107000"/>
              </a:lnSpc>
            </a:pPr>
            <a:endParaRPr lang="sl-SI" sz="3200" kern="100" dirty="0">
              <a:latin typeface="IBM Plex Sans Condensed Regular" panose="020B0506050203000203" pitchFamily="34" charset="-18"/>
              <a:cs typeface="Times New Roman" panose="02020603050405020304" pitchFamily="18" charset="0"/>
            </a:endParaRP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AE43F58D-5C7B-74C7-4E43-EF8C26D64B0A}"/>
              </a:ext>
            </a:extLst>
          </p:cNvPr>
          <p:cNvSpPr txBox="1"/>
          <p:nvPr/>
        </p:nvSpPr>
        <p:spPr>
          <a:xfrm>
            <a:off x="1009648" y="3322182"/>
            <a:ext cx="10172704" cy="111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sl-SI" sz="3200" kern="100" dirty="0"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zmanjšanju strateške odvisnosti in okrepitvi konkurenčnosti s povečanjem njene odpornosti in produktivnosti</a:t>
            </a:r>
            <a:endParaRPr lang="sl-SI" sz="3200" dirty="0">
              <a:latin typeface="IBM Plex Sans Condensed Regular" panose="020B0506050203000203" pitchFamily="34" charset="-18"/>
            </a:endParaRP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FF19CCE9-76A6-8E68-ABD9-653ABA8DA379}"/>
              </a:ext>
            </a:extLst>
          </p:cNvPr>
          <p:cNvSpPr txBox="1"/>
          <p:nvPr/>
        </p:nvSpPr>
        <p:spPr>
          <a:xfrm>
            <a:off x="1009648" y="4880877"/>
            <a:ext cx="101155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kern="100" dirty="0">
                <a:solidFill>
                  <a:schemeClr val="bg1">
                    <a:lumMod val="85000"/>
                  </a:schemeClr>
                </a:solidFill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Mobilizacija financiranja, tako da se gospodarsko, industrijsko in tehnološko bazo pripravi na zeleni in digitalni prehod.</a:t>
            </a:r>
            <a:endParaRPr lang="en-GB" sz="3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43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33DDC-4371-68F0-30EE-E01625E23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5DD8FBF3-6AE3-F9A0-1602-07DB1AFE7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0AADFC-71CF-BCC8-457A-290D79FBC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C01D5C-BB08-6608-B40E-01C4873B5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5869" y="5017632"/>
            <a:ext cx="776748" cy="1161398"/>
          </a:xfrm>
          <a:prstGeom prst="rect">
            <a:avLst/>
          </a:pr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26CFE129-5A0E-90B9-7134-EDAE4A528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28684"/>
            <a:ext cx="9144000" cy="1707914"/>
          </a:xfrm>
        </p:spPr>
        <p:txBody>
          <a:bodyPr>
            <a:normAutofit fontScale="90000"/>
          </a:bodyPr>
          <a:lstStyle/>
          <a:p>
            <a:r>
              <a:rPr lang="sl-SI" b="1" dirty="0"/>
              <a:t>ZAKAJ </a:t>
            </a:r>
            <a:br>
              <a:rPr lang="sl-SI" b="1" dirty="0"/>
            </a:br>
            <a:r>
              <a:rPr lang="sl-SI" b="1" dirty="0"/>
              <a:t>PLATFORMA STEP?</a:t>
            </a:r>
            <a:endParaRPr lang="en-GB" b="1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E74EDD6-12AC-DD90-8C8F-E6B879CDA0F5}"/>
              </a:ext>
            </a:extLst>
          </p:cNvPr>
          <p:cNvSpPr txBox="1"/>
          <p:nvPr/>
        </p:nvSpPr>
        <p:spPr>
          <a:xfrm>
            <a:off x="1009648" y="2333540"/>
            <a:ext cx="9658351" cy="59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</a:pPr>
            <a:r>
              <a:rPr lang="sl-SI" sz="3200" b="1" kern="100" dirty="0"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prispevati k suverenosti in varnosti EU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85E9C5AB-5ED3-EE83-F22F-6D9658F7B942}"/>
              </a:ext>
            </a:extLst>
          </p:cNvPr>
          <p:cNvSpPr txBox="1"/>
          <p:nvPr/>
        </p:nvSpPr>
        <p:spPr>
          <a:xfrm>
            <a:off x="1009648" y="3322182"/>
            <a:ext cx="10172704" cy="111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sl-SI" sz="3200" kern="100" dirty="0"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zmanjšanju strateške odvisnosti in okrepitvi konkurenčnosti s povečanjem njene odpornosti in produktivnosti</a:t>
            </a:r>
            <a:endParaRPr lang="sl-SI" sz="3200" dirty="0">
              <a:latin typeface="IBM Plex Sans Condensed Regular" panose="020B0506050203000203" pitchFamily="34" charset="-18"/>
            </a:endParaRP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F75FAD40-9BBE-57FB-285D-1D1D82F65ED1}"/>
              </a:ext>
            </a:extLst>
          </p:cNvPr>
          <p:cNvSpPr txBox="1"/>
          <p:nvPr/>
        </p:nvSpPr>
        <p:spPr>
          <a:xfrm>
            <a:off x="1009648" y="4880877"/>
            <a:ext cx="101155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kern="100" dirty="0"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Mobilizacija financiranja, tako da se gospodarsko, industrijsko in tehnološko bazo pripravi na zeleni in digitalni prehod.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76914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E765-F850-AB1E-A790-0D82B58DB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D1AB17B-25B3-5BD3-8649-20BA6D87D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004C51-0B22-02E9-6E65-C0721BA18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B1042A-322C-7B86-5CE9-6036E09DA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52069" y="2160784"/>
            <a:ext cx="776748" cy="1161398"/>
          </a:xfrm>
          <a:prstGeom prst="rect">
            <a:avLst/>
          </a:pr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4602C832-44C2-93E8-85DB-45527A9F7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28684"/>
            <a:ext cx="9144000" cy="1707914"/>
          </a:xfrm>
        </p:spPr>
        <p:txBody>
          <a:bodyPr>
            <a:normAutofit fontScale="90000"/>
          </a:bodyPr>
          <a:lstStyle/>
          <a:p>
            <a:r>
              <a:rPr lang="sl-SI" b="1" dirty="0"/>
              <a:t>CILJ</a:t>
            </a:r>
            <a:br>
              <a:rPr lang="sl-SI" b="1" dirty="0"/>
            </a:br>
            <a:r>
              <a:rPr lang="sl-SI" b="1" dirty="0"/>
              <a:t>PLATFORME STEP?</a:t>
            </a:r>
            <a:endParaRPr lang="en-GB" b="1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8002B82-E9D6-7364-BCC3-9E840CCD36B8}"/>
              </a:ext>
            </a:extLst>
          </p:cNvPr>
          <p:cNvSpPr txBox="1"/>
          <p:nvPr/>
        </p:nvSpPr>
        <p:spPr>
          <a:xfrm>
            <a:off x="1009648" y="2333540"/>
            <a:ext cx="9658351" cy="111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</a:pPr>
            <a:r>
              <a:rPr lang="sl-SI" sz="3200" b="1" kern="100" dirty="0">
                <a:solidFill>
                  <a:schemeClr val="accent1">
                    <a:lumMod val="50000"/>
                  </a:schemeClr>
                </a:solidFill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Podpora razvoju in proizvodnji kritičnih tehnologij ter zaščita in krepitev.</a:t>
            </a:r>
            <a:endParaRPr lang="sl-SI" sz="3200" kern="100" dirty="0">
              <a:solidFill>
                <a:schemeClr val="accent1">
                  <a:lumMod val="50000"/>
                </a:schemeClr>
              </a:solidFill>
              <a:latin typeface="IBM Plex Sans Condensed Regular" panose="020B0506050203000203" pitchFamily="34" charset="-18"/>
              <a:cs typeface="Times New Roman" panose="02020603050405020304" pitchFamily="18" charset="0"/>
            </a:endParaRP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6E862503-F73C-0023-3C9E-0F673BB5B22D}"/>
              </a:ext>
            </a:extLst>
          </p:cNvPr>
          <p:cNvSpPr txBox="1"/>
          <p:nvPr/>
        </p:nvSpPr>
        <p:spPr>
          <a:xfrm>
            <a:off x="1009648" y="4072915"/>
            <a:ext cx="10115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b="1" kern="100" dirty="0">
                <a:solidFill>
                  <a:schemeClr val="accent1">
                    <a:lumMod val="50000"/>
                  </a:schemeClr>
                </a:solidFill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Naslavlja pomanjkanje kompetenc in delovne sile. </a:t>
            </a:r>
            <a:endParaRPr lang="en-GB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244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135F6-9413-2869-72AE-A85A3DE3B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53BF04A-228B-D15F-3F37-29826B6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9E071D-DD32-9801-B6F5-B58353CD9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AC0D83-C4A5-7019-E6B0-C6593E762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32900" y="3784603"/>
            <a:ext cx="776748" cy="1161398"/>
          </a:xfrm>
          <a:prstGeom prst="rect">
            <a:avLst/>
          </a:pr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EECE439D-845C-1B49-AF07-D412936D4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28684"/>
            <a:ext cx="9144000" cy="1707914"/>
          </a:xfrm>
        </p:spPr>
        <p:txBody>
          <a:bodyPr>
            <a:normAutofit fontScale="90000"/>
          </a:bodyPr>
          <a:lstStyle/>
          <a:p>
            <a:r>
              <a:rPr lang="sl-SI" b="1" dirty="0"/>
              <a:t>CILJ</a:t>
            </a:r>
            <a:br>
              <a:rPr lang="sl-SI" b="1" dirty="0"/>
            </a:br>
            <a:r>
              <a:rPr lang="sl-SI" b="1" dirty="0"/>
              <a:t>PLATFORME STEP?</a:t>
            </a:r>
            <a:endParaRPr lang="en-GB" b="1" dirty="0"/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88064CB3-D736-4983-1298-867977E71C78}"/>
              </a:ext>
            </a:extLst>
          </p:cNvPr>
          <p:cNvSpPr txBox="1"/>
          <p:nvPr/>
        </p:nvSpPr>
        <p:spPr>
          <a:xfrm>
            <a:off x="1009648" y="2333540"/>
            <a:ext cx="9658351" cy="111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</a:pPr>
            <a:r>
              <a:rPr lang="sl-SI" sz="3200" b="1" kern="100" dirty="0">
                <a:solidFill>
                  <a:schemeClr val="accent1">
                    <a:lumMod val="50000"/>
                  </a:schemeClr>
                </a:solidFill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Podpora razvoju in proizvodnji kritičnih tehnologij ter zaščita in krepitev.</a:t>
            </a:r>
            <a:endParaRPr lang="sl-SI" sz="3200" kern="100" dirty="0">
              <a:solidFill>
                <a:schemeClr val="accent1">
                  <a:lumMod val="50000"/>
                </a:schemeClr>
              </a:solidFill>
              <a:latin typeface="IBM Plex Sans Condensed Regular" panose="020B0506050203000203" pitchFamily="34" charset="-18"/>
              <a:cs typeface="Times New Roman" panose="02020603050405020304" pitchFamily="18" charset="0"/>
            </a:endParaRP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1CC50D2C-4385-8A54-8C0A-41E909204062}"/>
              </a:ext>
            </a:extLst>
          </p:cNvPr>
          <p:cNvSpPr txBox="1"/>
          <p:nvPr/>
        </p:nvSpPr>
        <p:spPr>
          <a:xfrm>
            <a:off x="1009648" y="4072915"/>
            <a:ext cx="10115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200" b="1" kern="100" dirty="0">
                <a:solidFill>
                  <a:schemeClr val="accent1">
                    <a:lumMod val="50000"/>
                  </a:schemeClr>
                </a:solidFill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Naslavlja pomanjkanje kompetenc in delovne sile. </a:t>
            </a:r>
            <a:endParaRPr lang="en-GB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093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29F063-9460-7C41-99EB-7297CDE3B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08"/>
            <a:ext cx="12186115" cy="686131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5C71BFE-C455-CC3E-AF57-65CC3A5A4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12332"/>
            <a:ext cx="9960864" cy="5225627"/>
          </a:xfrm>
        </p:spPr>
        <p:txBody>
          <a:bodyPr>
            <a:normAutofit/>
          </a:bodyPr>
          <a:lstStyle/>
          <a:p>
            <a:pPr marL="539750" lvl="1" indent="-530225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l-SI" sz="3500" dirty="0">
                <a:latin typeface="IBM Plex Sans Condensed Regular" panose="020B0506050203000203" pitchFamily="34" charset="-18"/>
              </a:rPr>
              <a:t>upravičenci: </a:t>
            </a:r>
            <a:r>
              <a:rPr lang="sl-SI" sz="3500" b="1" dirty="0">
                <a:solidFill>
                  <a:schemeClr val="accent1">
                    <a:lumMod val="75000"/>
                  </a:schemeClr>
                </a:solidFill>
                <a:latin typeface="IBM Plex Sans Condensed Regular" panose="020B0506050203000203" pitchFamily="34" charset="-18"/>
              </a:rPr>
              <a:t>podjetja</a:t>
            </a:r>
            <a:r>
              <a:rPr lang="sl-SI" sz="3500" dirty="0">
                <a:latin typeface="IBM Plex Sans Condensed Regular" panose="020B0506050203000203" pitchFamily="34" charset="-18"/>
              </a:rPr>
              <a:t> in </a:t>
            </a:r>
            <a:r>
              <a:rPr lang="sl-SI" sz="3500" b="1" dirty="0">
                <a:solidFill>
                  <a:schemeClr val="accent1">
                    <a:lumMod val="75000"/>
                  </a:schemeClr>
                </a:solidFill>
                <a:latin typeface="IBM Plex Sans Condensed Regular" panose="020B0506050203000203" pitchFamily="34" charset="-18"/>
              </a:rPr>
              <a:t>raziskovalne organizacije</a:t>
            </a:r>
          </a:p>
          <a:p>
            <a:pPr marL="539750" lvl="1" indent="-530225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l-SI" sz="3500" b="1" dirty="0">
                <a:solidFill>
                  <a:schemeClr val="accent1">
                    <a:lumMod val="75000"/>
                  </a:schemeClr>
                </a:solidFill>
                <a:latin typeface="IBM Plex Sans Condensed Regular" panose="020B0506050203000203" pitchFamily="34" charset="-18"/>
              </a:rPr>
              <a:t>razvoj in/ali proizvodnja </a:t>
            </a:r>
            <a:r>
              <a:rPr lang="sl-SI" sz="3500" b="1" i="1" dirty="0">
                <a:solidFill>
                  <a:schemeClr val="accent1">
                    <a:lumMod val="75000"/>
                  </a:schemeClr>
                </a:solidFill>
                <a:latin typeface="IBM Plex Sans Condensed Regular" panose="020B0506050203000203" pitchFamily="34" charset="-18"/>
              </a:rPr>
              <a:t>kritičnih tehnologij</a:t>
            </a:r>
            <a:r>
              <a:rPr lang="sl-SI" sz="3500" b="1" i="1" dirty="0">
                <a:latin typeface="IBM Plex Sans Condensed Regular" panose="020B0506050203000203" pitchFamily="34" charset="-18"/>
              </a:rPr>
              <a:t>. </a:t>
            </a:r>
            <a:r>
              <a:rPr lang="sl-SI" sz="3500" dirty="0">
                <a:latin typeface="IBM Plex Sans Condensed Regular" panose="020B0506050203000203" pitchFamily="34" charset="-18"/>
              </a:rPr>
              <a:t>Na notranji trg prinašajo inovativen, nastajajoč in najsodobnejši element z velikim gospodarskim potencialom IN / ALI</a:t>
            </a:r>
          </a:p>
          <a:p>
            <a:pPr marL="539750" lvl="1" indent="-530225"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l-SI" sz="3500" b="1" dirty="0">
                <a:solidFill>
                  <a:schemeClr val="accent1">
                    <a:lumMod val="75000"/>
                  </a:schemeClr>
                </a:solidFill>
                <a:latin typeface="IBM Plex Sans Condensed Regular" panose="020B0506050203000203" pitchFamily="34" charset="-18"/>
              </a:rPr>
              <a:t>prispevajo k zmanjšanju ali preprečevanju strateških odvisnosti EU</a:t>
            </a:r>
            <a:r>
              <a:rPr lang="sl-SI" sz="3500" b="1" dirty="0">
                <a:latin typeface="IBM Plex Sans Condensed Regular" panose="020B0506050203000203" pitchFamily="34" charset="-18"/>
              </a:rPr>
              <a:t>.</a:t>
            </a:r>
          </a:p>
          <a:p>
            <a:pPr lvl="1" algn="l"/>
            <a:endParaRPr lang="sl-SI" sz="2200" dirty="0">
              <a:latin typeface="IBM Plex Sans Condensed Regular" panose="020B0506050203000203" pitchFamily="34" charset="-18"/>
            </a:endParaRPr>
          </a:p>
          <a:p>
            <a:pPr lvl="1" algn="l"/>
            <a:endParaRPr lang="sl-SI" sz="2200" dirty="0">
              <a:latin typeface="IBM Plex Sans Condensed Regular" panose="020B0506050203000203" pitchFamily="34" charset="-18"/>
            </a:endParaRPr>
          </a:p>
          <a:p>
            <a:pPr lvl="1" algn="l"/>
            <a:endParaRPr lang="sl-SI" sz="2200" dirty="0">
              <a:latin typeface="IBM Plex Sans Condensed Regular" panose="020B0506050203000203" pitchFamily="34" charset="-18"/>
            </a:endParaRPr>
          </a:p>
          <a:p>
            <a:pPr lvl="1" algn="l"/>
            <a:endParaRPr lang="sl-SI" sz="2200" dirty="0">
              <a:latin typeface="IBM Plex Sans Condensed Regular" panose="020B0506050203000203" pitchFamily="34" charset="-18"/>
            </a:endParaRPr>
          </a:p>
          <a:p>
            <a:pPr lvl="1" algn="l"/>
            <a:endParaRPr lang="sl-SI" sz="2200" dirty="0">
              <a:latin typeface="IBM Plex Sans Condensed Regular" panose="020B0506050203000203" pitchFamily="34" charset="-18"/>
            </a:endParaRPr>
          </a:p>
          <a:p>
            <a:pPr lvl="1" algn="l"/>
            <a:endParaRPr lang="sl-SI" sz="2200" dirty="0">
              <a:latin typeface="IBM Plex Sans Condensed Regular" panose="020B0506050203000203" pitchFamily="34" charset="-18"/>
            </a:endParaRPr>
          </a:p>
          <a:p>
            <a:pPr lvl="1" algn="l"/>
            <a:endParaRPr lang="sl-SI" sz="2200" dirty="0">
              <a:latin typeface="IBM Plex Sans Condensed Regular" panose="020B0506050203000203" pitchFamily="34" charset="-18"/>
            </a:endParaRPr>
          </a:p>
          <a:p>
            <a:pPr lvl="0" algn="just">
              <a:lnSpc>
                <a:spcPct val="107000"/>
              </a:lnSpc>
            </a:pPr>
            <a:endParaRPr lang="en-GB" dirty="0">
              <a:latin typeface="IBM Plex Sans Condensed Regular" panose="020B0506050203000203" pitchFamily="34" charset="-18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7655421-17EE-C237-23A1-A1F164E8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4E053-EEFD-7947-C76B-A7EDDCDF1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817" y="53496"/>
            <a:ext cx="7888121" cy="1100849"/>
          </a:xfrm>
        </p:spPr>
        <p:txBody>
          <a:bodyPr>
            <a:noAutofit/>
          </a:bodyPr>
          <a:lstStyle/>
          <a:p>
            <a:pPr algn="l"/>
            <a:r>
              <a:rPr lang="sl-SI" sz="3600" b="1" dirty="0">
                <a:latin typeface="IBM Plex Sans Condensed Bold" panose="020B0806050203000203" pitchFamily="34" charset="-18"/>
              </a:rPr>
              <a:t>POGOJI STEP (i):</a:t>
            </a:r>
            <a:endParaRPr lang="en-GB" sz="3600" b="1" dirty="0">
              <a:latin typeface="IBM Plex Sans Condensed Bold" panose="020B0806050203000203" pitchFamily="34" charset="-1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6F4D29-6AAC-5145-A189-5E814E3A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07136" y="236175"/>
            <a:ext cx="776748" cy="116139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BA08076-9E4E-60C9-8603-D2DFA51EC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0C4A4BB0-8916-38D7-9655-6BA3C4CFDCFB}"/>
              </a:ext>
            </a:extLst>
          </p:cNvPr>
          <p:cNvSpPr txBox="1"/>
          <p:nvPr/>
        </p:nvSpPr>
        <p:spPr>
          <a:xfrm>
            <a:off x="0" y="6263349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l"/>
            <a:r>
              <a:rPr lang="sl-SI" sz="2400" dirty="0">
                <a:latin typeface="IBM Plex Sans Condensed Regular" panose="020B0506050203000203" pitchFamily="34" charset="-18"/>
              </a:rPr>
              <a:t>Podrobneje: </a:t>
            </a:r>
            <a:r>
              <a:rPr lang="sl-SI" sz="2400" dirty="0">
                <a:latin typeface="IBM Plex Sans Condensed Regular" panose="020B0506050203000203" pitchFamily="34" charset="-18"/>
                <a:hlinkClick r:id="rId5"/>
              </a:rPr>
              <a:t>STEP smernice</a:t>
            </a:r>
            <a:endParaRPr lang="sl-SI" sz="2400" dirty="0">
              <a:latin typeface="IBM Plex Sans Condensed Regular" panose="020B050605020300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1676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A83DD8-C6A2-8379-5144-CE4475125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993A5D-B365-804E-B320-91F264CF8C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464" y="2697891"/>
            <a:ext cx="2440716" cy="2440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56042-D9F2-0F4A-B63F-B5C14BF1EF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15" y="2732629"/>
            <a:ext cx="2440716" cy="2440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82BF67-5AE8-2D44-9266-BE71A67D1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3" y="2723424"/>
            <a:ext cx="2440716" cy="244071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58C5932-83BD-2C47-43FC-24CC2E119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558" y="232421"/>
            <a:ext cx="7888121" cy="904788"/>
          </a:xfrm>
        </p:spPr>
        <p:txBody>
          <a:bodyPr>
            <a:noAutofit/>
          </a:bodyPr>
          <a:lstStyle/>
          <a:p>
            <a:pPr algn="l"/>
            <a:r>
              <a:rPr lang="sl-SI" sz="3600" b="1" dirty="0">
                <a:solidFill>
                  <a:schemeClr val="bg1"/>
                </a:solidFill>
                <a:latin typeface="IBM Plex Sans Condensed Bold" panose="020B0806050203000203" pitchFamily="34" charset="-18"/>
              </a:rPr>
              <a:t>TEHNOLOŠKA PODROČJA</a:t>
            </a:r>
            <a:endParaRPr lang="en-GB" sz="3600" b="1" dirty="0">
              <a:solidFill>
                <a:schemeClr val="bg1"/>
              </a:solidFill>
              <a:latin typeface="IBM Plex Sans Condensed Bold" panose="020B0806050203000203" pitchFamily="34" charset="-18"/>
            </a:endParaRPr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FD0B0DE3-940D-ECE9-36D1-F05CF4C30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81315" y="200314"/>
            <a:ext cx="776748" cy="1161398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8D8287E-0C07-D4B9-CA4A-C28E4DA9F29E}"/>
              </a:ext>
            </a:extLst>
          </p:cNvPr>
          <p:cNvSpPr txBox="1"/>
          <p:nvPr/>
        </p:nvSpPr>
        <p:spPr>
          <a:xfrm>
            <a:off x="1017013" y="1774561"/>
            <a:ext cx="2640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rgbClr val="FFC000"/>
                </a:solidFill>
                <a:latin typeface="IBM Plex Sans Condensed" panose="020B0506050203000203" pitchFamily="34" charset="-18"/>
              </a:rPr>
              <a:t>IT IN GLOBOKOTEHNOLOŠKE INOVACIJE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81D6DBCF-8172-8895-CB37-5BA89630056C}"/>
              </a:ext>
            </a:extLst>
          </p:cNvPr>
          <p:cNvSpPr txBox="1"/>
          <p:nvPr/>
        </p:nvSpPr>
        <p:spPr>
          <a:xfrm>
            <a:off x="4532813" y="2234759"/>
            <a:ext cx="230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accent1">
                    <a:lumMod val="75000"/>
                  </a:schemeClr>
                </a:solidFill>
                <a:latin typeface="IBM Plex Sans Condensed" panose="020B0506050203000203" pitchFamily="34" charset="-18"/>
              </a:rPr>
              <a:t>ČISTE TEHNOLOGIJE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19DDADC5-CFB3-5B4B-3F2B-720E09B3DA11}"/>
              </a:ext>
            </a:extLst>
          </p:cNvPr>
          <p:cNvSpPr txBox="1"/>
          <p:nvPr/>
        </p:nvSpPr>
        <p:spPr>
          <a:xfrm>
            <a:off x="7848881" y="2233471"/>
            <a:ext cx="200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accent1">
                    <a:lumMod val="75000"/>
                  </a:schemeClr>
                </a:solidFill>
                <a:latin typeface="IBM Plex Sans Condensed" panose="020B0506050203000203" pitchFamily="34" charset="-18"/>
              </a:rPr>
              <a:t>BIOTEHNOLOGIJE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FF6E24E1-18C0-DA31-D905-27BE56C5CB4A}"/>
              </a:ext>
            </a:extLst>
          </p:cNvPr>
          <p:cNvSpPr txBox="1"/>
          <p:nvPr/>
        </p:nvSpPr>
        <p:spPr>
          <a:xfrm>
            <a:off x="1017013" y="5775960"/>
            <a:ext cx="1015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Primeri za posamezno področje: https://stepslovenija.eu/tehnoloska-podrocja/</a:t>
            </a:r>
          </a:p>
        </p:txBody>
      </p:sp>
    </p:spTree>
    <p:extLst>
      <p:ext uri="{BB962C8B-B14F-4D97-AF65-F5344CB8AC3E}">
        <p14:creationId xmlns:p14="http://schemas.microsoft.com/office/powerpoint/2010/main" val="1120782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B86A0-F7FC-F2CF-305D-46F51F463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78D35B-ED88-9C9A-F3FE-A872C65B9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855B31-930F-C2E8-C538-763D8C849F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464" y="2697891"/>
            <a:ext cx="2440716" cy="2440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94F0D4-7E8B-1631-E842-0953E9B72F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15" y="2732629"/>
            <a:ext cx="2440716" cy="2440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384C5B-8A7C-84F7-CD70-5C6B7E3D45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3" y="2723424"/>
            <a:ext cx="2440716" cy="244071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CA28403-B8A1-8861-7AE4-C1D018A07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558" y="232421"/>
            <a:ext cx="7888121" cy="901435"/>
          </a:xfrm>
        </p:spPr>
        <p:txBody>
          <a:bodyPr>
            <a:noAutofit/>
          </a:bodyPr>
          <a:lstStyle/>
          <a:p>
            <a:pPr algn="l"/>
            <a:r>
              <a:rPr lang="sl-SI" sz="3600" b="1" dirty="0">
                <a:solidFill>
                  <a:schemeClr val="bg1"/>
                </a:solidFill>
                <a:latin typeface="IBM Plex Sans Condensed Bold" panose="020B0806050203000203" pitchFamily="34" charset="-18"/>
              </a:rPr>
              <a:t>TEHNOLOŠKA PODROČJA</a:t>
            </a:r>
            <a:endParaRPr lang="en-GB" sz="3600" b="1" dirty="0">
              <a:solidFill>
                <a:schemeClr val="bg1"/>
              </a:solidFill>
              <a:latin typeface="IBM Plex Sans Condensed Bold" panose="020B0806050203000203" pitchFamily="34" charset="-18"/>
            </a:endParaRPr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2926A389-4066-522A-E7E8-3FCE06614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81315" y="200314"/>
            <a:ext cx="776748" cy="1161398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1D93323D-6FDB-6273-FD12-CA434C50ECA8}"/>
              </a:ext>
            </a:extLst>
          </p:cNvPr>
          <p:cNvSpPr txBox="1"/>
          <p:nvPr/>
        </p:nvSpPr>
        <p:spPr>
          <a:xfrm>
            <a:off x="1017013" y="1774561"/>
            <a:ext cx="2640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rgbClr val="FFC000"/>
                </a:solidFill>
                <a:latin typeface="IBM Plex Sans Condensed" panose="020B0506050203000203" pitchFamily="34" charset="-18"/>
              </a:rPr>
              <a:t>IT IN GLOBOKOTEHNOLOŠKE INOVACIJE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57DE147-6EB5-0C00-0291-852275413268}"/>
              </a:ext>
            </a:extLst>
          </p:cNvPr>
          <p:cNvSpPr txBox="1"/>
          <p:nvPr/>
        </p:nvSpPr>
        <p:spPr>
          <a:xfrm>
            <a:off x="4532813" y="2234759"/>
            <a:ext cx="230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C000"/>
                </a:solidFill>
                <a:latin typeface="IBM Plex Sans Condensed" panose="020B0506050203000203" pitchFamily="34" charset="-18"/>
              </a:rPr>
              <a:t>ČISTE TEHNOLOGIJE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E9753BA-A028-3314-D957-8F6771C8C7D3}"/>
              </a:ext>
            </a:extLst>
          </p:cNvPr>
          <p:cNvSpPr txBox="1"/>
          <p:nvPr/>
        </p:nvSpPr>
        <p:spPr>
          <a:xfrm>
            <a:off x="7848881" y="2233471"/>
            <a:ext cx="200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accent1">
                    <a:lumMod val="75000"/>
                  </a:schemeClr>
                </a:solidFill>
                <a:latin typeface="IBM Plex Sans Condensed" panose="020B0506050203000203" pitchFamily="34" charset="-18"/>
              </a:rPr>
              <a:t>BIOTEHNOLOGIJE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B2967004-8A31-2C6F-3FD2-DCB06594802D}"/>
              </a:ext>
            </a:extLst>
          </p:cNvPr>
          <p:cNvSpPr txBox="1"/>
          <p:nvPr/>
        </p:nvSpPr>
        <p:spPr>
          <a:xfrm>
            <a:off x="1017013" y="5775960"/>
            <a:ext cx="1015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Primeri za posamezno področje: https://stepslovenija.eu/tehnoloska-podrocja/</a:t>
            </a:r>
          </a:p>
        </p:txBody>
      </p:sp>
    </p:spTree>
    <p:extLst>
      <p:ext uri="{BB962C8B-B14F-4D97-AF65-F5344CB8AC3E}">
        <p14:creationId xmlns:p14="http://schemas.microsoft.com/office/powerpoint/2010/main" val="773815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FBAFC-468E-B982-C2B5-5D670E518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64BB3E-D95C-857A-5FB7-9A7ED5527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B8FB8E-9EB1-5270-5F4D-A283CF9456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12" y="2697891"/>
            <a:ext cx="2440716" cy="2440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3F4F62-BA6A-3105-8FD3-5609CF504D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11" y="2697891"/>
            <a:ext cx="2440716" cy="2440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4B5DC2-7F04-D1D1-1165-9926762B5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3" y="2723424"/>
            <a:ext cx="2440716" cy="244071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106F2E5-7AFB-A8AD-99BA-972AD8712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558" y="232422"/>
            <a:ext cx="9046362" cy="883146"/>
          </a:xfrm>
        </p:spPr>
        <p:txBody>
          <a:bodyPr>
            <a:noAutofit/>
          </a:bodyPr>
          <a:lstStyle/>
          <a:p>
            <a:pPr algn="l"/>
            <a:r>
              <a:rPr lang="sl-SI" sz="3600" b="1" dirty="0">
                <a:solidFill>
                  <a:schemeClr val="bg1"/>
                </a:solidFill>
                <a:latin typeface="IBM Plex Sans Condensed Bold" panose="020B0806050203000203" pitchFamily="34" charset="-18"/>
              </a:rPr>
              <a:t>TEHNOLOŠKA PODROČJA</a:t>
            </a:r>
            <a:endParaRPr lang="en-GB" sz="3600" b="1" dirty="0">
              <a:solidFill>
                <a:schemeClr val="bg1"/>
              </a:solidFill>
              <a:latin typeface="IBM Plex Sans Condensed Bold" panose="020B0806050203000203" pitchFamily="34" charset="-18"/>
            </a:endParaRPr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1AEE0307-B94D-9A5B-F498-FD818B63E3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81315" y="200314"/>
            <a:ext cx="776748" cy="1161398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BB36D389-EDBC-0F9F-DEA1-E530FC493C70}"/>
              </a:ext>
            </a:extLst>
          </p:cNvPr>
          <p:cNvSpPr txBox="1"/>
          <p:nvPr/>
        </p:nvSpPr>
        <p:spPr>
          <a:xfrm>
            <a:off x="1017013" y="1774561"/>
            <a:ext cx="2640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rgbClr val="FFC000"/>
                </a:solidFill>
                <a:latin typeface="IBM Plex Sans Condensed" panose="020B0506050203000203" pitchFamily="34" charset="-18"/>
              </a:rPr>
              <a:t>IT IN GLOBOKOTEHNOLOŠKE INOVACIJE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99E5742C-AE10-1136-6274-1D2AFF676047}"/>
              </a:ext>
            </a:extLst>
          </p:cNvPr>
          <p:cNvSpPr txBox="1"/>
          <p:nvPr/>
        </p:nvSpPr>
        <p:spPr>
          <a:xfrm>
            <a:off x="4396001" y="2234759"/>
            <a:ext cx="230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C000"/>
                </a:solidFill>
                <a:latin typeface="IBM Plex Sans Condensed" panose="020B0506050203000203" pitchFamily="34" charset="-18"/>
              </a:rPr>
              <a:t>ČISTE TEHNOLOGIJE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7D45500-AAB6-2B40-4923-9D1FAD93A03B}"/>
              </a:ext>
            </a:extLst>
          </p:cNvPr>
          <p:cNvSpPr txBox="1"/>
          <p:nvPr/>
        </p:nvSpPr>
        <p:spPr>
          <a:xfrm>
            <a:off x="7708069" y="2240668"/>
            <a:ext cx="200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FFC000"/>
                </a:solidFill>
                <a:latin typeface="IBM Plex Sans Condensed" panose="020B0506050203000203" pitchFamily="34" charset="-18"/>
              </a:rPr>
              <a:t>BIOTEHNOLOGIJE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6461AAA-828E-C0A5-A72C-04F08550855B}"/>
              </a:ext>
            </a:extLst>
          </p:cNvPr>
          <p:cNvSpPr txBox="1"/>
          <p:nvPr/>
        </p:nvSpPr>
        <p:spPr>
          <a:xfrm>
            <a:off x="1017013" y="5775960"/>
            <a:ext cx="10157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Primeri za posamezno področje: https://stepslovenija.eu/tehnoloska-podrocja/</a:t>
            </a:r>
          </a:p>
        </p:txBody>
      </p:sp>
    </p:spTree>
    <p:extLst>
      <p:ext uri="{BB962C8B-B14F-4D97-AF65-F5344CB8AC3E}">
        <p14:creationId xmlns:p14="http://schemas.microsoft.com/office/powerpoint/2010/main" val="1667554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324C0-FC01-7CFB-1525-617970383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1BF346-21B3-5D8B-7E4D-DCD00A9E2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9E558D-2D44-93CF-EFA4-4A1F8BD2DB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195" y="581742"/>
            <a:ext cx="2440716" cy="2440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F2317-F529-6CCF-09E5-6FB1978F7D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37" y="1812981"/>
            <a:ext cx="2440716" cy="2440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218766-EA42-91D4-8EC3-B45AF19425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79" y="3033339"/>
            <a:ext cx="2440716" cy="244071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86FEBCE-FC52-B0FC-A3AA-40C3B065E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558" y="232422"/>
            <a:ext cx="9046362" cy="883146"/>
          </a:xfrm>
        </p:spPr>
        <p:txBody>
          <a:bodyPr>
            <a:noAutofit/>
          </a:bodyPr>
          <a:lstStyle/>
          <a:p>
            <a:pPr algn="l"/>
            <a:r>
              <a:rPr lang="sl-SI" sz="3600" b="1" dirty="0">
                <a:solidFill>
                  <a:schemeClr val="bg1"/>
                </a:solidFill>
                <a:latin typeface="IBM Plex Sans Condensed Bold" panose="020B0806050203000203" pitchFamily="34" charset="-18"/>
              </a:rPr>
              <a:t>SPODBUDE</a:t>
            </a:r>
            <a:endParaRPr lang="en-GB" sz="3600" b="1" dirty="0">
              <a:solidFill>
                <a:schemeClr val="bg1"/>
              </a:solidFill>
              <a:latin typeface="IBM Plex Sans Condensed Bold" panose="020B0806050203000203" pitchFamily="34" charset="-18"/>
            </a:endParaRPr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4E0906DF-9FA7-C67F-3B3B-12D76FF314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81315" y="200314"/>
            <a:ext cx="776748" cy="1161398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AD0080AC-E7E1-6524-F624-3A3197A4DAE4}"/>
              </a:ext>
            </a:extLst>
          </p:cNvPr>
          <p:cNvSpPr txBox="1"/>
          <p:nvPr/>
        </p:nvSpPr>
        <p:spPr>
          <a:xfrm>
            <a:off x="678215" y="1427945"/>
            <a:ext cx="6765001" cy="6517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sl-SI" sz="2800" dirty="0">
                <a:solidFill>
                  <a:schemeClr val="bg1"/>
                </a:solidFill>
                <a:latin typeface="IBM Plex Sans Condensed Regular" panose="020B0506050203000203" pitchFamily="34" charset="-18"/>
              </a:rPr>
              <a:t>Centralizirani razpisi: Obzorje, Inovacijski sklad EU, EU4Health, </a:t>
            </a:r>
            <a:r>
              <a:rPr lang="sl-SI" sz="2800" dirty="0" err="1">
                <a:solidFill>
                  <a:schemeClr val="bg1"/>
                </a:solidFill>
                <a:latin typeface="IBM Plex Sans Condensed Regular" panose="020B0506050203000203" pitchFamily="34" charset="-18"/>
              </a:rPr>
              <a:t>Digital</a:t>
            </a:r>
            <a:r>
              <a:rPr lang="sl-SI" sz="2800" dirty="0">
                <a:solidFill>
                  <a:schemeClr val="bg1"/>
                </a:solidFill>
                <a:latin typeface="IBM Plex Sans Condensed Regular" panose="020B0506050203000203" pitchFamily="34" charset="-18"/>
              </a:rPr>
              <a:t> </a:t>
            </a:r>
            <a:r>
              <a:rPr lang="sl-SI" sz="2800" dirty="0" err="1">
                <a:solidFill>
                  <a:schemeClr val="bg1"/>
                </a:solidFill>
                <a:latin typeface="IBM Plex Sans Condensed Regular" panose="020B0506050203000203" pitchFamily="34" charset="-18"/>
              </a:rPr>
              <a:t>Europe</a:t>
            </a:r>
            <a:r>
              <a:rPr lang="sl-SI" sz="2800" dirty="0">
                <a:solidFill>
                  <a:schemeClr val="bg1"/>
                </a:solidFill>
                <a:latin typeface="IBM Plex Sans Condensed Regular" panose="020B0506050203000203" pitchFamily="34" charset="-18"/>
              </a:rPr>
              <a:t>, Evropski obrambni sklad 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sl-SI" sz="2800" dirty="0">
              <a:solidFill>
                <a:schemeClr val="bg1"/>
              </a:solidFill>
              <a:latin typeface="IBM Plex Sans Condensed Regular" panose="020B0506050203000203" pitchFamily="34" charset="-1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sl-SI" sz="2800" dirty="0">
                <a:solidFill>
                  <a:schemeClr val="bg1"/>
                </a:solidFill>
                <a:latin typeface="IBM Plex Sans Condensed Regular" panose="020B0506050203000203" pitchFamily="34" charset="-18"/>
              </a:rPr>
              <a:t>Pečat suverenosti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sl-SI" sz="2800" dirty="0">
              <a:solidFill>
                <a:schemeClr val="bg1"/>
              </a:solidFill>
              <a:latin typeface="IBM Plex Sans Condensed Regular" panose="020B0506050203000203" pitchFamily="34" charset="-1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sl-SI" sz="2800" dirty="0">
                <a:solidFill>
                  <a:schemeClr val="bg1"/>
                </a:solidFill>
                <a:latin typeface="IBM Plex Sans Condensed Regular" panose="020B0506050203000203" pitchFamily="34" charset="-18"/>
              </a:rPr>
              <a:t>Podpora na nacionalni ravni: javni razpis, pečat, IPECI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sl-SI" sz="2000" dirty="0">
              <a:solidFill>
                <a:schemeClr val="bg1"/>
              </a:solidFill>
              <a:latin typeface="IBM Plex Sans Condensed Regular" panose="020B0506050203000203" pitchFamily="34" charset="-18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sl-SI" sz="2000" dirty="0">
              <a:solidFill>
                <a:schemeClr val="bg1"/>
              </a:solidFill>
              <a:latin typeface="IBM Plex Sans Condensed Regular" panose="020B0506050203000203" pitchFamily="34" charset="-18"/>
            </a:endParaRPr>
          </a:p>
          <a:p>
            <a:pPr>
              <a:lnSpc>
                <a:spcPct val="150000"/>
              </a:lnSpc>
            </a:pP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75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29F063-9460-7C41-99EB-7297CDE3B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115" cy="686131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5C71BFE-C455-CC3E-AF57-65CC3A5A4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12333"/>
            <a:ext cx="9144000" cy="4436534"/>
          </a:xfrm>
        </p:spPr>
        <p:txBody>
          <a:bodyPr>
            <a:normAutofit/>
          </a:bodyPr>
          <a:lstStyle/>
          <a:p>
            <a:pPr lvl="0" algn="just">
              <a:lnSpc>
                <a:spcPct val="107000"/>
              </a:lnSpc>
            </a:pPr>
            <a:endParaRPr lang="sl-SI" sz="2000" kern="100" dirty="0">
              <a:effectLst/>
              <a:latin typeface="IBM Plex Sans Condensed Regular" panose="020B0506050203000203" pitchFamily="34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sl-SI" sz="2000" kern="100" dirty="0">
              <a:effectLst/>
              <a:latin typeface="IBM Plex Sans Condensed Regular" panose="020B0506050203000203" pitchFamily="34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endParaRPr lang="sl-SI" sz="2000" kern="100" dirty="0">
              <a:effectLst/>
              <a:latin typeface="IBM Plex Sans Condensed Regular" panose="020B0506050203000203" pitchFamily="34" charset="-18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7655421-17EE-C237-23A1-A1F164E8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4E053-EEFD-7947-C76B-A7EDDCDF1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558" y="232420"/>
            <a:ext cx="7888121" cy="575299"/>
          </a:xfrm>
        </p:spPr>
        <p:txBody>
          <a:bodyPr>
            <a:noAutofit/>
          </a:bodyPr>
          <a:lstStyle/>
          <a:p>
            <a:pPr algn="l"/>
            <a:r>
              <a:rPr lang="sl-SI" sz="3600" b="1" dirty="0">
                <a:latin typeface="IBM Plex Sans Condensed Bold" panose="020B0806050203000203" pitchFamily="34" charset="-18"/>
              </a:rPr>
              <a:t>SPLETNA STRAN </a:t>
            </a:r>
            <a:r>
              <a:rPr lang="sl-SI" sz="3600" kern="100" dirty="0">
                <a:latin typeface="IBM Plex Sans Condensed Regular" panose="020B0506050203000203" pitchFamily="34" charset="-18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www.stepslovenija.eu</a:t>
            </a:r>
            <a:endParaRPr lang="en-GB" sz="3600" b="1" dirty="0">
              <a:latin typeface="IBM Plex Sans Condensed Regular" panose="020B0506050203000203" pitchFamily="34" charset="-1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DEA8C7-0595-C54A-9564-9DF60FD6E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6F4D29-6AAC-5145-A189-5E814E3AC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46035" y="-56807"/>
            <a:ext cx="776748" cy="116139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0B5EBC59-A164-D55C-40A9-C21760EDF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082" y="1104591"/>
            <a:ext cx="8036269" cy="492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50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22132-0CBA-0938-A307-51A16539C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62AF529-09B5-FCB1-40FC-A0C344F5E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54" y="-3312"/>
            <a:ext cx="12186115" cy="6861312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B095EFA-AEAA-BBF8-4B22-D78913A03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AA7BFC-2EA1-BF6F-9249-0F7A15436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46035" y="-56807"/>
            <a:ext cx="776748" cy="1161398"/>
          </a:xfrm>
          <a:prstGeom prst="rect">
            <a:avLst/>
          </a:prstGeom>
        </p:spPr>
      </p:pic>
      <p:pic>
        <p:nvPicPr>
          <p:cNvPr id="13" name="Slika 12" descr="Slika, ki vsebuje besede zemljevid, besedilo, atlas&#10;&#10;Vsebina, ustvarjena z umetno inteligenco, morda ni pravilna.">
            <a:extLst>
              <a:ext uri="{FF2B5EF4-FFF2-40B4-BE49-F238E27FC236}">
                <a16:creationId xmlns:a16="http://schemas.microsoft.com/office/drawing/2014/main" id="{CF461933-1C66-105B-8CDB-B58E634EB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2"/>
          <a:stretch/>
        </p:blipFill>
        <p:spPr>
          <a:xfrm>
            <a:off x="3623274" y="1011795"/>
            <a:ext cx="8568726" cy="5585207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FA50C9E-6073-67A4-BD06-5B83EDFA1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44F71429-EEB5-DC33-6E4E-4EEA7B2CFAB1}"/>
              </a:ext>
            </a:extLst>
          </p:cNvPr>
          <p:cNvSpPr txBox="1"/>
          <p:nvPr/>
        </p:nvSpPr>
        <p:spPr>
          <a:xfrm>
            <a:off x="263281" y="1104591"/>
            <a:ext cx="37147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l-SI" sz="2800" b="1" u="sng" dirty="0"/>
              <a:t>Intenzivnost:</a:t>
            </a:r>
          </a:p>
          <a:p>
            <a:pPr>
              <a:spcAft>
                <a:spcPts val="1800"/>
              </a:spcAft>
            </a:pPr>
            <a:r>
              <a:rPr lang="sl-SI" sz="2800" dirty="0"/>
              <a:t>+ 5% Zahodna Slovenija</a:t>
            </a:r>
          </a:p>
          <a:p>
            <a:pPr>
              <a:spcAft>
                <a:spcPts val="1800"/>
              </a:spcAft>
            </a:pPr>
            <a:r>
              <a:rPr lang="sl-SI" sz="2800" dirty="0"/>
              <a:t>+10% Vzhodna Slovenija</a:t>
            </a:r>
            <a:endParaRPr lang="en-GB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A124E3-70E6-A6A0-5E84-7FA66B3EE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817" y="53496"/>
            <a:ext cx="7888121" cy="1100849"/>
          </a:xfrm>
        </p:spPr>
        <p:txBody>
          <a:bodyPr>
            <a:noAutofit/>
          </a:bodyPr>
          <a:lstStyle/>
          <a:p>
            <a:pPr algn="l"/>
            <a:r>
              <a:rPr lang="sl-SI" sz="3600" b="1" dirty="0">
                <a:latin typeface="IBM Plex Sans Condensed Bold" panose="020B0806050203000203" pitchFamily="34" charset="-18"/>
              </a:rPr>
              <a:t>JAVNI RAZPIS ZA STRATEŠKE TEHNOLOGIJE ZA EVROPO – STEP (ii)</a:t>
            </a:r>
            <a:endParaRPr lang="en-GB" sz="3600" b="1" dirty="0">
              <a:latin typeface="IBM Plex Sans Condensed Bold" panose="020B0806050203000203" pitchFamily="34" charset="-18"/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1FB563ED-8A02-6A09-B3C2-8B0DB72E5DEC}"/>
              </a:ext>
            </a:extLst>
          </p:cNvPr>
          <p:cNvSpPr txBox="1"/>
          <p:nvPr/>
        </p:nvSpPr>
        <p:spPr>
          <a:xfrm>
            <a:off x="323482" y="4996280"/>
            <a:ext cx="4227566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sl-SI" sz="2800" b="1" u="sng" dirty="0"/>
              <a:t>Intenzivnost RRI aktivnosti:</a:t>
            </a:r>
          </a:p>
          <a:p>
            <a:pPr>
              <a:spcAft>
                <a:spcPts val="1800"/>
              </a:spcAft>
            </a:pPr>
            <a:r>
              <a:rPr lang="sl-SI" sz="2800" dirty="0"/>
              <a:t>do 100%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57097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29F063-9460-7C41-99EB-7297CDE3B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08"/>
            <a:ext cx="12186115" cy="6861312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7655421-17EE-C237-23A1-A1F164E8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4E053-EEFD-7947-C76B-A7EDDCDF1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826" y="320041"/>
            <a:ext cx="7888121" cy="575299"/>
          </a:xfrm>
        </p:spPr>
        <p:txBody>
          <a:bodyPr>
            <a:noAutofit/>
          </a:bodyPr>
          <a:lstStyle/>
          <a:p>
            <a:pPr algn="l"/>
            <a:r>
              <a:rPr lang="sl-SI" sz="3600" b="1" dirty="0">
                <a:latin typeface="IBM Plex Sans Condensed Bold" panose="020B0806050203000203" pitchFamily="34" charset="-18"/>
              </a:rPr>
              <a:t>CENTRALIZIRANI RAZPISI</a:t>
            </a:r>
            <a:endParaRPr lang="en-GB" sz="3600" b="1" dirty="0">
              <a:latin typeface="IBM Plex Sans Condensed Bold" panose="020B0806050203000203" pitchFamily="34" charset="-1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6F4D29-6AAC-5145-A189-5E814E3A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46035" y="-56807"/>
            <a:ext cx="776748" cy="116139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BA08076-9E4E-60C9-8603-D2DFA51EC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4301973-C664-9ED1-78E7-E3411609F0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181" y="1017597"/>
            <a:ext cx="9316790" cy="525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33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7655421-17EE-C237-23A1-A1F164E8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4E053-EEFD-7947-C76B-A7EDDCDF1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817" y="53496"/>
            <a:ext cx="7888121" cy="763378"/>
          </a:xfrm>
        </p:spPr>
        <p:txBody>
          <a:bodyPr>
            <a:noAutofit/>
          </a:bodyPr>
          <a:lstStyle/>
          <a:p>
            <a:pPr algn="l"/>
            <a:r>
              <a:rPr lang="sl-SI" sz="3600" b="1" dirty="0">
                <a:latin typeface="IBM Plex Sans Condensed Bold" panose="020B0806050203000203" pitchFamily="34" charset="-18"/>
              </a:rPr>
              <a:t>PEČAT SUVERENOSTI</a:t>
            </a:r>
            <a:endParaRPr lang="en-GB" sz="3600" b="1" dirty="0">
              <a:latin typeface="IBM Plex Sans Condensed Bold" panose="020B0806050203000203" pitchFamily="34" charset="-1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6F4D29-6AAC-5145-A189-5E814E3A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46035" y="-56807"/>
            <a:ext cx="776748" cy="116139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BA08076-9E4E-60C9-8603-D2DFA51EC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4DC13F8A-B0BE-A08B-7B3D-649DE288FF9D}"/>
              </a:ext>
            </a:extLst>
          </p:cNvPr>
          <p:cNvSpPr txBox="1"/>
          <p:nvPr/>
        </p:nvSpPr>
        <p:spPr>
          <a:xfrm>
            <a:off x="49567" y="1267845"/>
            <a:ext cx="323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 dirty="0">
                <a:solidFill>
                  <a:srgbClr val="0070C0"/>
                </a:solidFill>
              </a:rPr>
              <a:t>CENTRALIZIRANI PROGRAMI</a:t>
            </a:r>
            <a:endParaRPr lang="en-GB" sz="2000" b="1" dirty="0">
              <a:solidFill>
                <a:srgbClr val="0070C0"/>
              </a:solidFill>
            </a:endParaRP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11644DBD-28A7-1EBF-F686-4601B1A45A8D}"/>
              </a:ext>
            </a:extLst>
          </p:cNvPr>
          <p:cNvSpPr txBox="1"/>
          <p:nvPr/>
        </p:nvSpPr>
        <p:spPr>
          <a:xfrm>
            <a:off x="334210" y="1726445"/>
            <a:ext cx="2549118" cy="654784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noProof="0" dirty="0">
                <a:solidFill>
                  <a:schemeClr val="accent1">
                    <a:lumMod val="50000"/>
                  </a:schemeClr>
                </a:solidFill>
              </a:rPr>
              <a:t>Digital Europe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CCAFBB7E-5FC4-3CFD-DDEE-9BC1721E2D64}"/>
              </a:ext>
            </a:extLst>
          </p:cNvPr>
          <p:cNvSpPr txBox="1"/>
          <p:nvPr/>
        </p:nvSpPr>
        <p:spPr>
          <a:xfrm>
            <a:off x="325640" y="2483492"/>
            <a:ext cx="2549119" cy="1194018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noProof="0" dirty="0">
                <a:solidFill>
                  <a:schemeClr val="accent1">
                    <a:lumMod val="50000"/>
                  </a:schemeClr>
                </a:solidFill>
              </a:rPr>
              <a:t>EU Defence Fund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B91F467A-5181-CDAD-A698-C13D7EF0B37E}"/>
              </a:ext>
            </a:extLst>
          </p:cNvPr>
          <p:cNvSpPr txBox="1"/>
          <p:nvPr/>
        </p:nvSpPr>
        <p:spPr>
          <a:xfrm>
            <a:off x="325639" y="3784400"/>
            <a:ext cx="2549119" cy="654784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</a:rPr>
              <a:t>EU4Helth</a:t>
            </a:r>
            <a:endParaRPr lang="en-GB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B200B8C1-9621-993D-89FA-C0C29FE703D7}"/>
              </a:ext>
            </a:extLst>
          </p:cNvPr>
          <p:cNvSpPr txBox="1"/>
          <p:nvPr/>
        </p:nvSpPr>
        <p:spPr>
          <a:xfrm>
            <a:off x="325639" y="4535260"/>
            <a:ext cx="2549119" cy="616268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noProof="0" dirty="0">
                <a:solidFill>
                  <a:schemeClr val="accent1">
                    <a:lumMod val="50000"/>
                  </a:schemeClr>
                </a:solidFill>
              </a:rPr>
              <a:t>Horizon Europe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1808E53E-70E3-2CBD-4F66-C4BE37DD5391}"/>
              </a:ext>
            </a:extLst>
          </p:cNvPr>
          <p:cNvSpPr txBox="1"/>
          <p:nvPr/>
        </p:nvSpPr>
        <p:spPr>
          <a:xfrm>
            <a:off x="334209" y="5292618"/>
            <a:ext cx="2549119" cy="1194018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 err="1">
                <a:solidFill>
                  <a:schemeClr val="accent1">
                    <a:lumMod val="50000"/>
                  </a:schemeClr>
                </a:solidFill>
              </a:rPr>
              <a:t>Innovation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</a:rPr>
              <a:t> Fund</a:t>
            </a:r>
            <a:endParaRPr lang="en-GB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Desni zaviti oklepaj 16">
            <a:extLst>
              <a:ext uri="{FF2B5EF4-FFF2-40B4-BE49-F238E27FC236}">
                <a16:creationId xmlns:a16="http://schemas.microsoft.com/office/drawing/2014/main" id="{19B12263-4F79-9AC9-913E-F9A145762FD6}"/>
              </a:ext>
            </a:extLst>
          </p:cNvPr>
          <p:cNvSpPr/>
          <p:nvPr/>
        </p:nvSpPr>
        <p:spPr>
          <a:xfrm>
            <a:off x="2619375" y="1667955"/>
            <a:ext cx="800100" cy="4818681"/>
          </a:xfrm>
          <a:prstGeom prst="rightBrace">
            <a:avLst>
              <a:gd name="adj1" fmla="val 38095"/>
              <a:gd name="adj2" fmla="val 50391"/>
            </a:avLst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C065D5EF-A7C7-C815-4E68-7158E74BBA8F}"/>
              </a:ext>
            </a:extLst>
          </p:cNvPr>
          <p:cNvSpPr txBox="1"/>
          <p:nvPr/>
        </p:nvSpPr>
        <p:spPr>
          <a:xfrm>
            <a:off x="3914775" y="1966309"/>
            <a:ext cx="459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>
                <a:solidFill>
                  <a:srgbClr val="0070C0"/>
                </a:solidFill>
              </a:rPr>
              <a:t>POGOJI ZA PRIDOBITEV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26B305C0-AA87-1B3F-2004-28D09AF2F6E4}"/>
              </a:ext>
            </a:extLst>
          </p:cNvPr>
          <p:cNvSpPr txBox="1"/>
          <p:nvPr/>
        </p:nvSpPr>
        <p:spPr>
          <a:xfrm>
            <a:off x="3491523" y="2610027"/>
            <a:ext cx="2718777" cy="3221474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chemeClr val="accent1">
                    <a:lumMod val="50000"/>
                  </a:schemeClr>
                </a:solidFill>
              </a:rPr>
              <a:t>Projekti morajo dosegati pogoje posameznega programa </a:t>
            </a: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PoljeZBesedilom 19">
            <a:extLst>
              <a:ext uri="{FF2B5EF4-FFF2-40B4-BE49-F238E27FC236}">
                <a16:creationId xmlns:a16="http://schemas.microsoft.com/office/drawing/2014/main" id="{FC0EA7B1-9373-86C1-442A-7106D3F9C943}"/>
              </a:ext>
            </a:extLst>
          </p:cNvPr>
          <p:cNvSpPr txBox="1"/>
          <p:nvPr/>
        </p:nvSpPr>
        <p:spPr>
          <a:xfrm>
            <a:off x="6606198" y="2610027"/>
            <a:ext cx="2399079" cy="3221474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</a:rPr>
              <a:t>Projekti morajo prispevati k ciljem platforme STEP</a:t>
            </a:r>
            <a:endParaRPr lang="en-GB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Križec 20">
            <a:extLst>
              <a:ext uri="{FF2B5EF4-FFF2-40B4-BE49-F238E27FC236}">
                <a16:creationId xmlns:a16="http://schemas.microsoft.com/office/drawing/2014/main" id="{C39F3B5A-4362-1D25-1A49-2921FD4AB996}"/>
              </a:ext>
            </a:extLst>
          </p:cNvPr>
          <p:cNvSpPr/>
          <p:nvPr/>
        </p:nvSpPr>
        <p:spPr>
          <a:xfrm>
            <a:off x="6248400" y="3915964"/>
            <a:ext cx="319698" cy="304800"/>
          </a:xfrm>
          <a:prstGeom prst="plus">
            <a:avLst>
              <a:gd name="adj" fmla="val 37500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C368C410-CBAD-501B-CD06-EA1A4EA59575}"/>
              </a:ext>
            </a:extLst>
          </p:cNvPr>
          <p:cNvSpPr txBox="1"/>
          <p:nvPr/>
        </p:nvSpPr>
        <p:spPr>
          <a:xfrm>
            <a:off x="9401175" y="2610027"/>
            <a:ext cx="2718777" cy="3147417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600" b="1" dirty="0">
                <a:solidFill>
                  <a:schemeClr val="accent1">
                    <a:lumMod val="50000"/>
                  </a:schemeClr>
                </a:solidFill>
              </a:rPr>
              <a:t>PEČAT SUVERENOSTI</a:t>
            </a:r>
          </a:p>
          <a:p>
            <a:pPr algn="ctr"/>
            <a:endParaRPr lang="sl-SI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sl-SI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sl-SI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Je enako 22">
            <a:extLst>
              <a:ext uri="{FF2B5EF4-FFF2-40B4-BE49-F238E27FC236}">
                <a16:creationId xmlns:a16="http://schemas.microsoft.com/office/drawing/2014/main" id="{D4789907-B970-7932-40D9-981F2C3763FF}"/>
              </a:ext>
            </a:extLst>
          </p:cNvPr>
          <p:cNvSpPr/>
          <p:nvPr/>
        </p:nvSpPr>
        <p:spPr>
          <a:xfrm>
            <a:off x="9005277" y="3915964"/>
            <a:ext cx="395898" cy="331932"/>
          </a:xfrm>
          <a:prstGeom prst="mathEqual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F5A42982-44ED-3CA8-BD15-07898AC8DA7C}"/>
              </a:ext>
            </a:extLst>
          </p:cNvPr>
          <p:cNvSpPr txBox="1"/>
          <p:nvPr/>
        </p:nvSpPr>
        <p:spPr>
          <a:xfrm>
            <a:off x="9595137" y="1726445"/>
            <a:ext cx="239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>
                <a:solidFill>
                  <a:srgbClr val="0070C0"/>
                </a:solidFill>
              </a:rPr>
              <a:t>OBJAVA NA PORTALU STEP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27" name="Pravokotnik: zaokroženi vogali 26">
            <a:extLst>
              <a:ext uri="{FF2B5EF4-FFF2-40B4-BE49-F238E27FC236}">
                <a16:creationId xmlns:a16="http://schemas.microsoft.com/office/drawing/2014/main" id="{6EC8D1BC-F2D2-7574-E83F-9CF9A92E68A0}"/>
              </a:ext>
            </a:extLst>
          </p:cNvPr>
          <p:cNvSpPr/>
          <p:nvPr/>
        </p:nvSpPr>
        <p:spPr>
          <a:xfrm rot="2630511">
            <a:off x="10103207" y="3942676"/>
            <a:ext cx="1314711" cy="130373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Grafika 25" descr="Ribbon with solid fill">
            <a:extLst>
              <a:ext uri="{FF2B5EF4-FFF2-40B4-BE49-F238E27FC236}">
                <a16:creationId xmlns:a16="http://schemas.microsoft.com/office/drawing/2014/main" id="{81595AAC-95EC-85B9-6542-81581228C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89644" y="3864342"/>
            <a:ext cx="1341836" cy="134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7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2C32C-9567-C850-4EBB-494449AA0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780BFC1-AE00-908C-0EAB-E263A6204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79579-556E-CED2-657C-E7EEA638C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817" y="53496"/>
            <a:ext cx="7888121" cy="763378"/>
          </a:xfrm>
        </p:spPr>
        <p:txBody>
          <a:bodyPr>
            <a:noAutofit/>
          </a:bodyPr>
          <a:lstStyle/>
          <a:p>
            <a:pPr algn="l"/>
            <a:r>
              <a:rPr lang="sl-SI" sz="3600" b="1" dirty="0">
                <a:latin typeface="IBM Plex Sans Condensed Bold" panose="020B0806050203000203" pitchFamily="34" charset="-18"/>
              </a:rPr>
              <a:t>PEČAT SUVERENOSTI</a:t>
            </a:r>
            <a:endParaRPr lang="en-GB" sz="3600" b="1" dirty="0">
              <a:latin typeface="IBM Plex Sans Condensed Bold" panose="020B0806050203000203" pitchFamily="34" charset="-1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C4F160-2673-FD8B-C9BE-2A3C1BF03E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46035" y="-56807"/>
            <a:ext cx="776748" cy="116139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15CE3B83-2A54-35DA-45B7-B181FF165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FAB52E59-F8EF-1609-70A2-94A7FD5C97B8}"/>
              </a:ext>
            </a:extLst>
          </p:cNvPr>
          <p:cNvSpPr txBox="1"/>
          <p:nvPr/>
        </p:nvSpPr>
        <p:spPr>
          <a:xfrm>
            <a:off x="3910444" y="1032797"/>
            <a:ext cx="3617086" cy="1194018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</a:rPr>
              <a:t>Kohezijski skladi</a:t>
            </a:r>
          </a:p>
          <a:p>
            <a:pPr algn="ctr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2400" dirty="0">
                <a:solidFill>
                  <a:schemeClr val="accent1">
                    <a:lumMod val="50000"/>
                  </a:schemeClr>
                </a:solidFill>
              </a:rPr>
              <a:t>(ERDF, CF, ESF+, JTF)</a:t>
            </a: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4D3E7143-5587-40CD-90FB-EC709439BAE8}"/>
              </a:ext>
            </a:extLst>
          </p:cNvPr>
          <p:cNvSpPr txBox="1"/>
          <p:nvPr/>
        </p:nvSpPr>
        <p:spPr>
          <a:xfrm>
            <a:off x="3910444" y="2283933"/>
            <a:ext cx="3641895" cy="1194018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</a:rPr>
              <a:t>Okrevanje in odpornost </a:t>
            </a:r>
            <a:r>
              <a:rPr lang="pl-PL" sz="2400" dirty="0">
                <a:solidFill>
                  <a:schemeClr val="accent1">
                    <a:lumMod val="50000"/>
                  </a:schemeClr>
                </a:solidFill>
              </a:rPr>
              <a:t>(RRF)</a:t>
            </a: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58178A0A-0BD6-1644-C330-69AAF6F9EFE3}"/>
              </a:ext>
            </a:extLst>
          </p:cNvPr>
          <p:cNvSpPr txBox="1"/>
          <p:nvPr/>
        </p:nvSpPr>
        <p:spPr>
          <a:xfrm>
            <a:off x="3940334" y="3541690"/>
            <a:ext cx="3612005" cy="1194018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</a:rPr>
              <a:t>Sklad za modernizacijo</a:t>
            </a:r>
            <a:endParaRPr lang="en-GB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83D0EFA1-782A-4056-F0CB-B058A68EB8A5}"/>
              </a:ext>
            </a:extLst>
          </p:cNvPr>
          <p:cNvSpPr txBox="1"/>
          <p:nvPr/>
        </p:nvSpPr>
        <p:spPr>
          <a:xfrm>
            <a:off x="3940333" y="4799447"/>
            <a:ext cx="3587197" cy="616268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b="1" noProof="0" dirty="0">
                <a:solidFill>
                  <a:schemeClr val="accent1">
                    <a:lumMod val="50000"/>
                  </a:schemeClr>
                </a:solidFill>
              </a:rPr>
              <a:t>Invest EU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DD77E076-F062-BD50-9ED3-563080AF5321}"/>
              </a:ext>
            </a:extLst>
          </p:cNvPr>
          <p:cNvSpPr txBox="1"/>
          <p:nvPr/>
        </p:nvSpPr>
        <p:spPr>
          <a:xfrm>
            <a:off x="3915526" y="5479454"/>
            <a:ext cx="3612004" cy="1194018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chemeClr val="accent1">
                    <a:lumMod val="50000"/>
                  </a:schemeClr>
                </a:solidFill>
              </a:rPr>
              <a:t>drugi skladi in programi EU</a:t>
            </a:r>
            <a:endParaRPr lang="en-GB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D040EA7-7724-7DC2-C739-5867F17497C3}"/>
              </a:ext>
            </a:extLst>
          </p:cNvPr>
          <p:cNvGrpSpPr/>
          <p:nvPr/>
        </p:nvGrpSpPr>
        <p:grpSpPr>
          <a:xfrm>
            <a:off x="172115" y="2442738"/>
            <a:ext cx="2718777" cy="3147417"/>
            <a:chOff x="9401175" y="2610027"/>
            <a:chExt cx="2718777" cy="3147417"/>
          </a:xfrm>
        </p:grpSpPr>
        <p:sp>
          <p:nvSpPr>
            <p:cNvPr id="22" name="PoljeZBesedilom 21">
              <a:extLst>
                <a:ext uri="{FF2B5EF4-FFF2-40B4-BE49-F238E27FC236}">
                  <a16:creationId xmlns:a16="http://schemas.microsoft.com/office/drawing/2014/main" id="{816A3797-70FB-3287-638C-365A70879429}"/>
                </a:ext>
              </a:extLst>
            </p:cNvPr>
            <p:cNvSpPr txBox="1"/>
            <p:nvPr/>
          </p:nvSpPr>
          <p:spPr>
            <a:xfrm>
              <a:off x="9401175" y="2610027"/>
              <a:ext cx="2718777" cy="3147417"/>
            </a:xfrm>
            <a:prstGeom prst="roundRect">
              <a:avLst>
                <a:gd name="adj" fmla="val 34766"/>
              </a:avLst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600" b="1" dirty="0">
                  <a:solidFill>
                    <a:schemeClr val="accent1">
                      <a:lumMod val="50000"/>
                    </a:schemeClr>
                  </a:solidFill>
                </a:rPr>
                <a:t>PEČAT SUVERENOSTI</a:t>
              </a:r>
            </a:p>
            <a:p>
              <a:pPr algn="ctr"/>
              <a:endParaRPr lang="sl-SI" sz="28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endParaRPr lang="sl-SI" sz="28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endParaRPr lang="sl-SI" sz="2800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algn="ctr"/>
              <a:endParaRPr lang="en-GB" sz="28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7" name="Pravokotnik: zaokroženi vogali 26">
              <a:extLst>
                <a:ext uri="{FF2B5EF4-FFF2-40B4-BE49-F238E27FC236}">
                  <a16:creationId xmlns:a16="http://schemas.microsoft.com/office/drawing/2014/main" id="{A5CD978E-667D-5185-828D-3D4E51FDFA9E}"/>
                </a:ext>
              </a:extLst>
            </p:cNvPr>
            <p:cNvSpPr/>
            <p:nvPr/>
          </p:nvSpPr>
          <p:spPr>
            <a:xfrm rot="2630511">
              <a:off x="10103207" y="3942676"/>
              <a:ext cx="1314711" cy="1303736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Grafika 25" descr="Ribbon with solid fill">
              <a:extLst>
                <a:ext uri="{FF2B5EF4-FFF2-40B4-BE49-F238E27FC236}">
                  <a16:creationId xmlns:a16="http://schemas.microsoft.com/office/drawing/2014/main" id="{9F7040C4-9199-72B6-4AFD-698FE75A2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89644" y="3864342"/>
              <a:ext cx="1341836" cy="1341836"/>
            </a:xfrm>
            <a:prstGeom prst="rect">
              <a:avLst/>
            </a:prstGeom>
          </p:spPr>
        </p:pic>
      </p:grp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9B58529C-0E24-2177-54C9-46BAB909C0F7}"/>
              </a:ext>
            </a:extLst>
          </p:cNvPr>
          <p:cNvSpPr txBox="1"/>
          <p:nvPr/>
        </p:nvSpPr>
        <p:spPr>
          <a:xfrm>
            <a:off x="7857460" y="1091753"/>
            <a:ext cx="42104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noProof="0" dirty="0"/>
              <a:t>Možnost za organ upravljanja, da pospeši projekt (ERDF, ESF+) in odobri kombinirano podporo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6DEC50AF-8F2E-9F3D-9EA8-26007989C21B}"/>
              </a:ext>
            </a:extLst>
          </p:cNvPr>
          <p:cNvSpPr txBox="1"/>
          <p:nvPr/>
        </p:nvSpPr>
        <p:spPr>
          <a:xfrm>
            <a:off x="7857460" y="2280184"/>
            <a:ext cx="39923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noProof="0" dirty="0"/>
              <a:t>Projekt bo obravnavan kot prednostni za financiranje v okviru nacionalnih načrtov za okrevanje in odpornost.</a:t>
            </a:r>
          </a:p>
        </p:txBody>
      </p:sp>
      <p:sp>
        <p:nvSpPr>
          <p:cNvPr id="28" name="PoljeZBesedilom 27">
            <a:extLst>
              <a:ext uri="{FF2B5EF4-FFF2-40B4-BE49-F238E27FC236}">
                <a16:creationId xmlns:a16="http://schemas.microsoft.com/office/drawing/2014/main" id="{FC61E198-86A7-83BC-6815-AEDCC9A98456}"/>
              </a:ext>
            </a:extLst>
          </p:cNvPr>
          <p:cNvSpPr txBox="1"/>
          <p:nvPr/>
        </p:nvSpPr>
        <p:spPr>
          <a:xfrm>
            <a:off x="7857460" y="3537942"/>
            <a:ext cx="4210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noProof="0" dirty="0"/>
              <a:t>Projekt se lahko obravnava kot prednostni za financiranje</a:t>
            </a:r>
          </a:p>
        </p:txBody>
      </p:sp>
      <p:sp>
        <p:nvSpPr>
          <p:cNvPr id="30" name="PoljeZBesedilom 29">
            <a:extLst>
              <a:ext uri="{FF2B5EF4-FFF2-40B4-BE49-F238E27FC236}">
                <a16:creationId xmlns:a16="http://schemas.microsoft.com/office/drawing/2014/main" id="{5A7BC966-F240-C949-C8C6-689992B890E5}"/>
              </a:ext>
            </a:extLst>
          </p:cNvPr>
          <p:cNvSpPr txBox="1"/>
          <p:nvPr/>
        </p:nvSpPr>
        <p:spPr>
          <a:xfrm>
            <a:off x="7857460" y="4735708"/>
            <a:ext cx="42104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noProof="0" dirty="0"/>
              <a:t>Komisija bo projekt upoštevala v svoji "politiki preverjanja", implementacijski partnerji pa ga bodo preučili</a:t>
            </a:r>
            <a:r>
              <a:rPr lang="en-GB" dirty="0"/>
              <a:t>.</a:t>
            </a:r>
          </a:p>
        </p:txBody>
      </p:sp>
      <p:sp>
        <p:nvSpPr>
          <p:cNvPr id="32" name="PoljeZBesedilom 31">
            <a:extLst>
              <a:ext uri="{FF2B5EF4-FFF2-40B4-BE49-F238E27FC236}">
                <a16:creationId xmlns:a16="http://schemas.microsoft.com/office/drawing/2014/main" id="{560082E0-EDF6-971D-BD48-EAAD7D5821E1}"/>
              </a:ext>
            </a:extLst>
          </p:cNvPr>
          <p:cNvSpPr txBox="1"/>
          <p:nvPr/>
        </p:nvSpPr>
        <p:spPr>
          <a:xfrm>
            <a:off x="7832652" y="6067754"/>
            <a:ext cx="402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Projekt bi lahko prejel (kombinirano) podporo</a:t>
            </a:r>
            <a:endParaRPr lang="en-GB" dirty="0"/>
          </a:p>
        </p:txBody>
      </p:sp>
      <p:cxnSp>
        <p:nvCxnSpPr>
          <p:cNvPr id="34" name="Raven puščični povezovalnik 33">
            <a:extLst>
              <a:ext uri="{FF2B5EF4-FFF2-40B4-BE49-F238E27FC236}">
                <a16:creationId xmlns:a16="http://schemas.microsoft.com/office/drawing/2014/main" id="{167F636B-507F-FBB6-C954-61E8530A3589}"/>
              </a:ext>
            </a:extLst>
          </p:cNvPr>
          <p:cNvCxnSpPr>
            <a:stCxn id="22" idx="3"/>
            <a:endCxn id="11" idx="1"/>
          </p:cNvCxnSpPr>
          <p:nvPr/>
        </p:nvCxnSpPr>
        <p:spPr>
          <a:xfrm flipV="1">
            <a:off x="2890892" y="1629806"/>
            <a:ext cx="1019552" cy="2386641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Raven puščični povezovalnik 35">
            <a:extLst>
              <a:ext uri="{FF2B5EF4-FFF2-40B4-BE49-F238E27FC236}">
                <a16:creationId xmlns:a16="http://schemas.microsoft.com/office/drawing/2014/main" id="{C09EF38E-B777-A22C-694C-A28FDCFEFEA0}"/>
              </a:ext>
            </a:extLst>
          </p:cNvPr>
          <p:cNvCxnSpPr>
            <a:cxnSpLocks/>
            <a:stCxn id="22" idx="3"/>
            <a:endCxn id="12" idx="1"/>
          </p:cNvCxnSpPr>
          <p:nvPr/>
        </p:nvCxnSpPr>
        <p:spPr>
          <a:xfrm flipV="1">
            <a:off x="2890892" y="2880942"/>
            <a:ext cx="1019552" cy="1135505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Raven puščični povezovalnik 37">
            <a:extLst>
              <a:ext uri="{FF2B5EF4-FFF2-40B4-BE49-F238E27FC236}">
                <a16:creationId xmlns:a16="http://schemas.microsoft.com/office/drawing/2014/main" id="{B8C801D7-500E-16DE-5D44-6A4E73EED16D}"/>
              </a:ext>
            </a:extLst>
          </p:cNvPr>
          <p:cNvCxnSpPr>
            <a:cxnSpLocks/>
            <a:stCxn id="22" idx="3"/>
            <a:endCxn id="13" idx="1"/>
          </p:cNvCxnSpPr>
          <p:nvPr/>
        </p:nvCxnSpPr>
        <p:spPr>
          <a:xfrm>
            <a:off x="2890892" y="4016447"/>
            <a:ext cx="1049442" cy="122252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Raven puščični povezovalnik 39">
            <a:extLst>
              <a:ext uri="{FF2B5EF4-FFF2-40B4-BE49-F238E27FC236}">
                <a16:creationId xmlns:a16="http://schemas.microsoft.com/office/drawing/2014/main" id="{409FAC32-1727-1306-7C51-823569CE1BE5}"/>
              </a:ext>
            </a:extLst>
          </p:cNvPr>
          <p:cNvCxnSpPr>
            <a:cxnSpLocks/>
            <a:stCxn id="22" idx="3"/>
            <a:endCxn id="15" idx="1"/>
          </p:cNvCxnSpPr>
          <p:nvPr/>
        </p:nvCxnSpPr>
        <p:spPr>
          <a:xfrm>
            <a:off x="2890892" y="4016447"/>
            <a:ext cx="1049441" cy="1091134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Raven puščični povezovalnik 41">
            <a:extLst>
              <a:ext uri="{FF2B5EF4-FFF2-40B4-BE49-F238E27FC236}">
                <a16:creationId xmlns:a16="http://schemas.microsoft.com/office/drawing/2014/main" id="{0CC672E6-3B25-8F1E-7977-9BEAD28206DD}"/>
              </a:ext>
            </a:extLst>
          </p:cNvPr>
          <p:cNvCxnSpPr>
            <a:cxnSpLocks/>
            <a:stCxn id="22" idx="3"/>
            <a:endCxn id="16" idx="1"/>
          </p:cNvCxnSpPr>
          <p:nvPr/>
        </p:nvCxnSpPr>
        <p:spPr>
          <a:xfrm>
            <a:off x="2890892" y="4016447"/>
            <a:ext cx="1024634" cy="2060016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952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1CC86-0F35-19FF-3BFF-978BDC069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A4DF949-2DAA-6396-6066-E13113BD1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08"/>
            <a:ext cx="12186115" cy="6861312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21B3660-535B-14C8-021F-D32F5D58E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4259E-A846-B71B-C512-930AC0772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826" y="320041"/>
            <a:ext cx="8384859" cy="575299"/>
          </a:xfrm>
        </p:spPr>
        <p:txBody>
          <a:bodyPr>
            <a:noAutofit/>
          </a:bodyPr>
          <a:lstStyle/>
          <a:p>
            <a:pPr algn="l"/>
            <a:r>
              <a:rPr lang="sl-SI" sz="2400" b="1" dirty="0">
                <a:latin typeface="IBM Plex Sans Condensed Bold" panose="020B0806050203000203" pitchFamily="34" charset="-18"/>
              </a:rPr>
              <a:t>VAVČER za sofinanciranje priprave projektnih predlogov na razpise drugega stebra okvirnega programa EU Obzorje Evropa</a:t>
            </a:r>
            <a:endParaRPr lang="en-GB" sz="2400" b="1" dirty="0">
              <a:latin typeface="IBM Plex Sans Condensed Bold" panose="020B0806050203000203" pitchFamily="34" charset="-1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2B5DA4-9144-FF9B-674A-1DC11D5F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46035" y="-56807"/>
            <a:ext cx="776748" cy="116139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B497745F-47D0-7067-A7B1-2C1678778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A9BD3A8-86D5-F382-FE45-39916993F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254" y="1287085"/>
            <a:ext cx="9243646" cy="519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181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29F063-9460-7C41-99EB-7297CDE3B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808"/>
            <a:ext cx="12186115" cy="686131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5C71BFE-C455-CC3E-AF57-65CC3A5A4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12332"/>
            <a:ext cx="9144000" cy="5225627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sl-SI" sz="2200" b="1" kern="100" dirty="0"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podpora pomembnim projektom skupnega evropskega interesa</a:t>
            </a: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sl-SI" sz="2200" b="1" kern="100" dirty="0">
              <a:latin typeface="IBM Plex Sans Condensed Regular" panose="020B0506050203000203" pitchFamily="34" charset="-18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sl-SI" sz="2200" dirty="0">
                <a:latin typeface="IBM Plex Sans Condensed Regular" panose="020B0506050203000203" pitchFamily="34" charset="-18"/>
              </a:rPr>
              <a:t>več državni raziskovalno razvojni projekti za podjetja</a:t>
            </a: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sl-SI" sz="2200" dirty="0">
              <a:latin typeface="IBM Plex Sans Condensed Regular" panose="020B0506050203000203" pitchFamily="34" charset="-18"/>
            </a:endParaRP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sl-SI" sz="2200" dirty="0">
                <a:latin typeface="IBM Plex Sans Condensed Regular" panose="020B0506050203000203" pitchFamily="34" charset="-18"/>
              </a:rPr>
              <a:t>Slovenija že sodeluje v IPCEI baterije, mikroelektronika, infrastruktura in storitve v oblaku</a:t>
            </a: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sl-SI" sz="2200" dirty="0">
              <a:latin typeface="IBM Plex Sans Condensed Regular" panose="020B0506050203000203" pitchFamily="34" charset="-18"/>
            </a:endParaRP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sl-SI" sz="2200" dirty="0">
                <a:latin typeface="IBM Plex Sans Condensed Regular" panose="020B0506050203000203" pitchFamily="34" charset="-18"/>
              </a:rPr>
              <a:t>aktualni IPCEI zdravje in vodik</a:t>
            </a: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sl-SI" sz="2200" dirty="0">
              <a:latin typeface="IBM Plex Sans Condensed Regular" panose="020B0506050203000203" pitchFamily="34" charset="-18"/>
            </a:endParaRP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sl-SI" sz="2200" dirty="0">
                <a:latin typeface="IBM Plex Sans Condensed Regular" panose="020B0506050203000203" pitchFamily="34" charset="-18"/>
              </a:rPr>
              <a:t>nadaljnji razvoj in novi IPCEI: področja umetne inteligence, tehnologij in storitev v oblaku, krožnih materialov in jedrskih tehnologij</a:t>
            </a:r>
          </a:p>
          <a:p>
            <a:pPr marL="342900" indent="-342900" algn="l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sl-SI" sz="2200" dirty="0">
              <a:latin typeface="IBM Plex Sans Condensed Regular" panose="020B0506050203000203" pitchFamily="34" charset="-18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7655421-17EE-C237-23A1-A1F164E8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4E053-EEFD-7947-C76B-A7EDDCDF1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817" y="201655"/>
            <a:ext cx="7888121" cy="575299"/>
          </a:xfrm>
        </p:spPr>
        <p:txBody>
          <a:bodyPr>
            <a:noAutofit/>
          </a:bodyPr>
          <a:lstStyle/>
          <a:p>
            <a:pPr algn="l"/>
            <a:r>
              <a:rPr lang="sl-SI" sz="3600" b="1" dirty="0">
                <a:latin typeface="IBM Plex Sans Condensed Bold" panose="020B0806050203000203" pitchFamily="34" charset="-18"/>
              </a:rPr>
              <a:t>IPCEI </a:t>
            </a:r>
            <a:endParaRPr lang="en-GB" sz="3600" b="1" dirty="0">
              <a:latin typeface="IBM Plex Sans Condensed Bold" panose="020B0806050203000203" pitchFamily="34" charset="-1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6F4D29-6AAC-5145-A189-5E814E3A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30016" y="-100305"/>
            <a:ext cx="776748" cy="116139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6BA08076-9E4E-60C9-8603-D2DFA51EC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7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3B257-BCE5-38BA-39F4-760526ADD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11C3BA1-7C1F-8DFF-F6FC-D11B70774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0AE1F-8A00-E3DF-E693-463649D769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817" y="53496"/>
            <a:ext cx="7888121" cy="763378"/>
          </a:xfrm>
        </p:spPr>
        <p:txBody>
          <a:bodyPr>
            <a:noAutofit/>
          </a:bodyPr>
          <a:lstStyle/>
          <a:p>
            <a:pPr algn="l"/>
            <a:r>
              <a:rPr lang="sl-SI" sz="3600" b="1" dirty="0">
                <a:latin typeface="IBM Plex Sans Condensed Bold" panose="020B0806050203000203" pitchFamily="34" charset="-18"/>
              </a:rPr>
              <a:t>IPCEI</a:t>
            </a:r>
            <a:endParaRPr lang="en-GB" sz="3600" b="1" dirty="0">
              <a:latin typeface="IBM Plex Sans Condensed Bold" panose="020B0806050203000203" pitchFamily="34" charset="-1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23D760-D9B2-B5A2-7D50-616D94919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46035" y="-56807"/>
            <a:ext cx="776748" cy="116139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EA7B75F2-E047-7297-C09C-DD3A002E2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B2B022E0-7CAA-642A-A9EE-5D9FEB183EBD}"/>
              </a:ext>
            </a:extLst>
          </p:cNvPr>
          <p:cNvSpPr txBox="1"/>
          <p:nvPr/>
        </p:nvSpPr>
        <p:spPr>
          <a:xfrm>
            <a:off x="623753" y="2457627"/>
            <a:ext cx="2718777" cy="2789992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</a:rPr>
              <a:t>Nacionalna kontaktna točka za</a:t>
            </a:r>
          </a:p>
          <a:p>
            <a:pPr algn="ctr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</a:rPr>
              <a:t>IPCEI </a:t>
            </a:r>
          </a:p>
          <a:p>
            <a:pPr algn="ctr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</a:rPr>
              <a:t>(MF, MGTŠ)</a:t>
            </a:r>
            <a:endParaRPr lang="en-GB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17089A17-F696-5B1B-C17C-00AF56A9B6E3}"/>
              </a:ext>
            </a:extLst>
          </p:cNvPr>
          <p:cNvSpPr txBox="1"/>
          <p:nvPr/>
        </p:nvSpPr>
        <p:spPr>
          <a:xfrm>
            <a:off x="623753" y="1276041"/>
            <a:ext cx="2633797" cy="577751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chemeClr val="accent1">
                    <a:lumMod val="50000"/>
                  </a:schemeClr>
                </a:solidFill>
              </a:rPr>
              <a:t>Projektni predlog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uščica: dol 4">
            <a:extLst>
              <a:ext uri="{FF2B5EF4-FFF2-40B4-BE49-F238E27FC236}">
                <a16:creationId xmlns:a16="http://schemas.microsoft.com/office/drawing/2014/main" id="{B3FEE673-9FE4-6AE4-4FF8-954887891020}"/>
              </a:ext>
            </a:extLst>
          </p:cNvPr>
          <p:cNvSpPr/>
          <p:nvPr/>
        </p:nvSpPr>
        <p:spPr>
          <a:xfrm>
            <a:off x="1798747" y="1853792"/>
            <a:ext cx="283808" cy="57775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1ED11D73-F1ED-4B0D-E3A9-C7F83A8024B0}"/>
              </a:ext>
            </a:extLst>
          </p:cNvPr>
          <p:cNvSpPr txBox="1"/>
          <p:nvPr/>
        </p:nvSpPr>
        <p:spPr>
          <a:xfrm>
            <a:off x="3975292" y="2296596"/>
            <a:ext cx="2498474" cy="3169682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 err="1">
                <a:solidFill>
                  <a:schemeClr val="accent1">
                    <a:lumMod val="50000"/>
                  </a:schemeClr>
                </a:solidFill>
              </a:rPr>
              <a:t>Joint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l-SI" sz="2800" b="1" dirty="0" err="1">
                <a:solidFill>
                  <a:schemeClr val="accent1">
                    <a:lumMod val="50000"/>
                  </a:schemeClr>
                </a:solidFill>
              </a:rPr>
              <a:t>European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</a:rPr>
              <a:t> Forum </a:t>
            </a:r>
            <a:r>
              <a:rPr lang="sl-SI" sz="2800" b="1" dirty="0" err="1">
                <a:solidFill>
                  <a:schemeClr val="accent1">
                    <a:lumMod val="50000"/>
                  </a:schemeClr>
                </a:solidFill>
              </a:rPr>
              <a:t>for</a:t>
            </a:r>
            <a:r>
              <a:rPr lang="sl-SI" sz="2800" b="1" dirty="0">
                <a:solidFill>
                  <a:schemeClr val="accent1">
                    <a:lumMod val="50000"/>
                  </a:schemeClr>
                </a:solidFill>
              </a:rPr>
              <a:t> IPCEI</a:t>
            </a:r>
          </a:p>
          <a:p>
            <a:pPr algn="ctr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</a:rPr>
              <a:t>(min. 4 članice EU)</a:t>
            </a:r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8ED8BEA2-81A9-5E1F-9A91-BEF430EEBCB8}"/>
              </a:ext>
            </a:extLst>
          </p:cNvPr>
          <p:cNvSpPr txBox="1"/>
          <p:nvPr/>
        </p:nvSpPr>
        <p:spPr>
          <a:xfrm>
            <a:off x="514350" y="5845314"/>
            <a:ext cx="2807651" cy="577751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chemeClr val="accent1">
                    <a:lumMod val="50000"/>
                  </a:schemeClr>
                </a:solidFill>
              </a:rPr>
              <a:t>Predlog priključitve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Puščica: dol 27">
            <a:extLst>
              <a:ext uri="{FF2B5EF4-FFF2-40B4-BE49-F238E27FC236}">
                <a16:creationId xmlns:a16="http://schemas.microsoft.com/office/drawing/2014/main" id="{4A76CAC2-937D-E1D5-3846-EDD1CCCA0C83}"/>
              </a:ext>
            </a:extLst>
          </p:cNvPr>
          <p:cNvSpPr/>
          <p:nvPr/>
        </p:nvSpPr>
        <p:spPr>
          <a:xfrm rot="10800000">
            <a:off x="1778218" y="5247619"/>
            <a:ext cx="283808" cy="57775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uščica: dol 28">
            <a:extLst>
              <a:ext uri="{FF2B5EF4-FFF2-40B4-BE49-F238E27FC236}">
                <a16:creationId xmlns:a16="http://schemas.microsoft.com/office/drawing/2014/main" id="{BAC3C1BF-5948-B71A-6900-93D2A71B65F8}"/>
              </a:ext>
            </a:extLst>
          </p:cNvPr>
          <p:cNvSpPr/>
          <p:nvPr/>
        </p:nvSpPr>
        <p:spPr>
          <a:xfrm rot="16200000">
            <a:off x="3511476" y="3504953"/>
            <a:ext cx="283808" cy="57775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uščica: dol 29">
            <a:extLst>
              <a:ext uri="{FF2B5EF4-FFF2-40B4-BE49-F238E27FC236}">
                <a16:creationId xmlns:a16="http://schemas.microsoft.com/office/drawing/2014/main" id="{6DD543E3-C399-8187-376D-8527BBE8FDB7}"/>
              </a:ext>
            </a:extLst>
          </p:cNvPr>
          <p:cNvSpPr/>
          <p:nvPr/>
        </p:nvSpPr>
        <p:spPr>
          <a:xfrm rot="16200000">
            <a:off x="6653775" y="3491134"/>
            <a:ext cx="283808" cy="57775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Slika 31">
            <a:extLst>
              <a:ext uri="{FF2B5EF4-FFF2-40B4-BE49-F238E27FC236}">
                <a16:creationId xmlns:a16="http://schemas.microsoft.com/office/drawing/2014/main" id="{7CEE0C58-F8A0-B7EB-DA19-A7F26F782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101" y="904875"/>
            <a:ext cx="4914900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8" grpId="0" animBg="1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CCABC2-C5ED-4B4B-BA31-55EBA31A5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" y="-3312"/>
            <a:ext cx="12186115" cy="6861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24E053-EEFD-7947-C76B-A7EDDCDF1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47135"/>
            <a:ext cx="9144000" cy="2387600"/>
          </a:xfrm>
        </p:spPr>
        <p:txBody>
          <a:bodyPr/>
          <a:lstStyle/>
          <a:p>
            <a:r>
              <a:rPr lang="sl-SI" b="1" dirty="0">
                <a:latin typeface="IBM Plex Sans Condensed Bold" panose="020B0806050203000203" pitchFamily="34" charset="-18"/>
              </a:rPr>
              <a:t>Hvala za pozornost!</a:t>
            </a:r>
            <a:endParaRPr lang="en-GB" b="1" dirty="0">
              <a:latin typeface="IBM Plex Sans Condensed Bold" panose="020B0806050203000203" pitchFamily="34" charset="-1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71BFE-C455-CC3E-AF57-65CC3A5A4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12089"/>
            <a:ext cx="9144000" cy="1655762"/>
          </a:xfrm>
        </p:spPr>
        <p:txBody>
          <a:bodyPr>
            <a:normAutofit fontScale="25000" lnSpcReduction="20000"/>
          </a:bodyPr>
          <a:lstStyle/>
          <a:p>
            <a:endParaRPr lang="sl-SI" dirty="0">
              <a:latin typeface="Arial Narrow" panose="020B0606020202030204" pitchFamily="34" charset="0"/>
            </a:endParaRPr>
          </a:p>
          <a:p>
            <a:endParaRPr lang="sl-SI" dirty="0">
              <a:latin typeface="Arial Narrow" panose="020B0606020202030204" pitchFamily="34" charset="0"/>
            </a:endParaRPr>
          </a:p>
          <a:p>
            <a:endParaRPr lang="sl-SI" dirty="0">
              <a:latin typeface="Arial Narrow" panose="020B0606020202030204" pitchFamily="34" charset="0"/>
            </a:endParaRPr>
          </a:p>
          <a:p>
            <a:r>
              <a:rPr lang="en-GB" sz="6400" dirty="0">
                <a:latin typeface="IBM Plex Sans Condensed Regular" panose="020B0506050203000203" pitchFamily="34" charset="-18"/>
              </a:rPr>
              <a:t>STEP Slovenija</a:t>
            </a:r>
          </a:p>
          <a:p>
            <a:r>
              <a:rPr lang="en-GB" sz="6400" dirty="0">
                <a:latin typeface="IBM Plex Sans Condensed Regular" panose="020B0506050203000203" pitchFamily="34" charset="-18"/>
              </a:rPr>
              <a:t>Projektna </a:t>
            </a:r>
            <a:r>
              <a:rPr lang="en-GB" sz="6400" dirty="0" err="1">
                <a:latin typeface="IBM Plex Sans Condensed Regular" panose="020B0506050203000203" pitchFamily="34" charset="-18"/>
              </a:rPr>
              <a:t>enota</a:t>
            </a:r>
            <a:endParaRPr lang="en-GB" sz="6400" dirty="0">
              <a:latin typeface="IBM Plex Sans Condensed Regular" panose="020B0506050203000203" pitchFamily="34" charset="-18"/>
            </a:endParaRPr>
          </a:p>
          <a:p>
            <a:r>
              <a:rPr lang="en-GB" sz="6400" dirty="0" err="1">
                <a:latin typeface="IBM Plex Sans Condensed Regular" panose="020B0506050203000203" pitchFamily="34" charset="-18"/>
              </a:rPr>
              <a:t>Slovenskega</a:t>
            </a:r>
            <a:r>
              <a:rPr lang="en-GB" sz="6400" dirty="0">
                <a:latin typeface="IBM Plex Sans Condensed Regular" panose="020B0506050203000203" pitchFamily="34" charset="-18"/>
              </a:rPr>
              <a:t> </a:t>
            </a:r>
            <a:r>
              <a:rPr lang="en-GB" sz="6400" dirty="0" err="1">
                <a:latin typeface="IBM Plex Sans Condensed Regular" panose="020B0506050203000203" pitchFamily="34" charset="-18"/>
              </a:rPr>
              <a:t>podjetniškega</a:t>
            </a:r>
            <a:r>
              <a:rPr lang="en-GB" sz="6400" dirty="0">
                <a:latin typeface="IBM Plex Sans Condensed Regular" panose="020B0506050203000203" pitchFamily="34" charset="-18"/>
              </a:rPr>
              <a:t> </a:t>
            </a:r>
            <a:r>
              <a:rPr lang="en-GB" sz="6400" dirty="0" err="1">
                <a:latin typeface="IBM Plex Sans Condensed Regular" panose="020B0506050203000203" pitchFamily="34" charset="-18"/>
              </a:rPr>
              <a:t>sklada</a:t>
            </a:r>
            <a:endParaRPr lang="en-GB" sz="6400" dirty="0">
              <a:latin typeface="IBM Plex Sans Condensed Regular" panose="020B0506050203000203" pitchFamily="34" charset="-18"/>
            </a:endParaRPr>
          </a:p>
          <a:p>
            <a:endParaRPr lang="en-GB" sz="6400" dirty="0">
              <a:latin typeface="IBM Plex Sans Condensed Regular" panose="020B0506050203000203" pitchFamily="34" charset="-18"/>
            </a:endParaRPr>
          </a:p>
          <a:p>
            <a:r>
              <a:rPr lang="en-GB" sz="6400" dirty="0" err="1">
                <a:latin typeface="IBM Plex Sans Condensed Regular" panose="020B0506050203000203" pitchFamily="34" charset="-18"/>
              </a:rPr>
              <a:t>Ulica</a:t>
            </a:r>
            <a:r>
              <a:rPr lang="en-GB" sz="6400" dirty="0">
                <a:latin typeface="IBM Plex Sans Condensed Regular" panose="020B0506050203000203" pitchFamily="34" charset="-18"/>
              </a:rPr>
              <a:t> </a:t>
            </a:r>
            <a:r>
              <a:rPr lang="en-GB" sz="6400" dirty="0" err="1">
                <a:latin typeface="IBM Plex Sans Condensed Regular" panose="020B0506050203000203" pitchFamily="34" charset="-18"/>
              </a:rPr>
              <a:t>kneza</a:t>
            </a:r>
            <a:r>
              <a:rPr lang="en-GB" sz="6400" dirty="0">
                <a:latin typeface="IBM Plex Sans Condensed Regular" panose="020B0506050203000203" pitchFamily="34" charset="-18"/>
              </a:rPr>
              <a:t> </a:t>
            </a:r>
            <a:r>
              <a:rPr lang="en-GB" sz="6400" dirty="0" err="1">
                <a:latin typeface="IBM Plex Sans Condensed Regular" panose="020B0506050203000203" pitchFamily="34" charset="-18"/>
              </a:rPr>
              <a:t>Koclja</a:t>
            </a:r>
            <a:r>
              <a:rPr lang="en-GB" sz="6400" dirty="0">
                <a:latin typeface="IBM Plex Sans Condensed Regular" panose="020B0506050203000203" pitchFamily="34" charset="-18"/>
              </a:rPr>
              <a:t> 22</a:t>
            </a:r>
          </a:p>
          <a:p>
            <a:r>
              <a:rPr lang="en-GB" sz="6400" dirty="0">
                <a:latin typeface="IBM Plex Sans Condensed Regular" panose="020B0506050203000203" pitchFamily="34" charset="-18"/>
              </a:rPr>
              <a:t>SI 2000 Maribor</a:t>
            </a:r>
          </a:p>
          <a:p>
            <a:endParaRPr lang="en-GB" sz="6400" dirty="0">
              <a:latin typeface="IBM Plex Sans Condensed Regular" panose="020B0506050203000203" pitchFamily="34" charset="-18"/>
            </a:endParaRPr>
          </a:p>
          <a:p>
            <a:r>
              <a:rPr lang="en-GB" sz="6400" dirty="0">
                <a:latin typeface="IBM Plex Sans Condensed Regular" panose="020B0506050203000203" pitchFamily="34" charset="-18"/>
              </a:rPr>
              <a:t>T. +386 2 234 12 60</a:t>
            </a:r>
          </a:p>
          <a:p>
            <a:r>
              <a:rPr lang="en-GB" sz="6400" dirty="0">
                <a:latin typeface="IBM Plex Sans Condensed Regular" panose="020B0506050203000203" pitchFamily="34" charset="-18"/>
              </a:rPr>
              <a:t>info@stepslovenija.eu</a:t>
            </a:r>
          </a:p>
          <a:p>
            <a:r>
              <a:rPr lang="en-GB" sz="6400" dirty="0">
                <a:latin typeface="IBM Plex Sans Condensed Regular" panose="020B0506050203000203" pitchFamily="34" charset="-18"/>
              </a:rPr>
              <a:t>www.stepslovenija.eu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25E164-FBFD-55B6-16CA-F9E56A6480D5}"/>
              </a:ext>
            </a:extLst>
          </p:cNvPr>
          <p:cNvSpPr/>
          <p:nvPr/>
        </p:nvSpPr>
        <p:spPr>
          <a:xfrm>
            <a:off x="1" y="6115276"/>
            <a:ext cx="12192000" cy="742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37ACF-9B31-9244-8F1C-8C880ABC8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22882" y="0"/>
            <a:ext cx="669118" cy="6691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EF33F3-021E-7748-8BD8-595393F1A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243" y="-23247"/>
            <a:ext cx="711251" cy="717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466590-FA63-1347-A323-DC02F708F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2" y="143915"/>
            <a:ext cx="1951373" cy="672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A5584F-A319-D24A-9F67-BC3E2B37F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04" y="6209826"/>
            <a:ext cx="2236302" cy="612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5964BF-3EFB-ED4A-B8BF-ACE5F767C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14" y="6222931"/>
            <a:ext cx="1302220" cy="6126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9723BD-10AA-BB41-A4B1-96BD044EA8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018" y="6223195"/>
            <a:ext cx="1590686" cy="61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71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EF2C2-6BEE-6F19-B820-6AB9557C8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6DBBF70-D529-EE5E-9022-EBA52BA30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CB0F09-4E45-C63D-EE61-934B6D18A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143" y="143915"/>
            <a:ext cx="2434221" cy="8394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30DCD1-ED90-C0E3-7C5F-770767AC5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851067" y="0"/>
            <a:ext cx="776748" cy="1161398"/>
          </a:xfrm>
          <a:prstGeom prst="rect">
            <a:avLst/>
          </a:prstGeom>
        </p:spPr>
      </p:pic>
      <p:sp>
        <p:nvSpPr>
          <p:cNvPr id="4" name="Pravokotnik 3" descr="Blue abstract design with square in middle and lines">
            <a:extLst>
              <a:ext uri="{FF2B5EF4-FFF2-40B4-BE49-F238E27FC236}">
                <a16:creationId xmlns:a16="http://schemas.microsoft.com/office/drawing/2014/main" id="{C380CF05-D172-0445-956E-EB46A3754362}"/>
              </a:ext>
            </a:extLst>
          </p:cNvPr>
          <p:cNvSpPr/>
          <p:nvPr/>
        </p:nvSpPr>
        <p:spPr>
          <a:xfrm>
            <a:off x="0" y="-1"/>
            <a:ext cx="6854158" cy="7010401"/>
          </a:xfrm>
          <a:prstGeom prst="rect">
            <a:avLst/>
          </a:prstGeom>
          <a:blipFill dpi="0"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800" b="1" dirty="0"/>
              <a:t>OSREDNJE INFORMACIJSKO STIČIŠČE ZA VSE RELEVANTNE DELEŽNIKE</a:t>
            </a:r>
            <a:endParaRPr lang="en-GB" sz="4800" b="1" dirty="0"/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86774011-1566-F30B-665D-8B33ADACF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544720"/>
              </p:ext>
            </p:extLst>
          </p:nvPr>
        </p:nvGraphicFramePr>
        <p:xfrm>
          <a:off x="7627815" y="1594338"/>
          <a:ext cx="4509477" cy="5263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9477">
                  <a:extLst>
                    <a:ext uri="{9D8B030D-6E8A-4147-A177-3AD203B41FA5}">
                      <a16:colId xmlns:a16="http://schemas.microsoft.com/office/drawing/2014/main" val="2099537212"/>
                    </a:ext>
                  </a:extLst>
                </a:gridCol>
              </a:tblGrid>
              <a:tr h="895622">
                <a:tc>
                  <a:txBody>
                    <a:bodyPr/>
                    <a:lstStyle/>
                    <a:p>
                      <a:r>
                        <a:rPr lang="sl-SI" sz="4000" dirty="0">
                          <a:solidFill>
                            <a:schemeClr val="tx1"/>
                          </a:solidFill>
                        </a:rPr>
                        <a:t>podjetja in start-upi</a:t>
                      </a:r>
                      <a:endParaRPr lang="en-GB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2140494"/>
                  </a:ext>
                </a:extLst>
              </a:tr>
              <a:tr h="1520300">
                <a:tc>
                  <a:txBody>
                    <a:bodyPr/>
                    <a:lstStyle/>
                    <a:p>
                      <a:r>
                        <a:rPr lang="sl-SI" sz="4000" b="1" dirty="0">
                          <a:solidFill>
                            <a:schemeClr val="tx1"/>
                          </a:solidFill>
                        </a:rPr>
                        <a:t>raziskovalne in akademske org.</a:t>
                      </a:r>
                      <a:endParaRPr lang="en-GB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770762"/>
                  </a:ext>
                </a:extLst>
              </a:tr>
              <a:tr h="1580510">
                <a:tc>
                  <a:txBody>
                    <a:bodyPr/>
                    <a:lstStyle/>
                    <a:p>
                      <a:r>
                        <a:rPr lang="sl-SI" sz="4000" b="1" dirty="0">
                          <a:solidFill>
                            <a:schemeClr val="tx1"/>
                          </a:solidFill>
                        </a:rPr>
                        <a:t>podporno podjetniško okolje</a:t>
                      </a:r>
                      <a:endParaRPr lang="en-GB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527382"/>
                  </a:ext>
                </a:extLst>
              </a:tr>
              <a:tr h="1267230">
                <a:tc>
                  <a:txBody>
                    <a:bodyPr/>
                    <a:lstStyle/>
                    <a:p>
                      <a:r>
                        <a:rPr lang="sl-SI" sz="4000" b="1" dirty="0">
                          <a:solidFill>
                            <a:schemeClr val="tx1"/>
                          </a:solidFill>
                        </a:rPr>
                        <a:t>ministrstva</a:t>
                      </a:r>
                      <a:endParaRPr lang="en-GB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856951"/>
                  </a:ext>
                </a:extLst>
              </a:tr>
            </a:tbl>
          </a:graphicData>
        </a:graphic>
      </p:graphicFrame>
      <p:pic>
        <p:nvPicPr>
          <p:cNvPr id="2" name="Picture 13">
            <a:extLst>
              <a:ext uri="{FF2B5EF4-FFF2-40B4-BE49-F238E27FC236}">
                <a16:creationId xmlns:a16="http://schemas.microsoft.com/office/drawing/2014/main" id="{4E7AE66B-F3EA-CB39-5355-1218ADB14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851067" y="-1"/>
            <a:ext cx="776748" cy="1161398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9FA43331-3FCA-5025-1582-36900F5A5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851067" y="-1"/>
            <a:ext cx="776748" cy="11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5FFF7-0D68-BD73-38AA-D2D079B27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54D3720-061A-AD3A-F01E-4CC94501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D0E28E-98FC-10C3-9D90-AC74E162D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570" y="205398"/>
            <a:ext cx="2434221" cy="8394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10B579-4079-E5A0-C033-F035FE816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817578" y="2638588"/>
            <a:ext cx="776748" cy="1161398"/>
          </a:xfrm>
          <a:prstGeom prst="rect">
            <a:avLst/>
          </a:prstGeom>
        </p:spPr>
      </p:pic>
      <p:sp>
        <p:nvSpPr>
          <p:cNvPr id="4" name="Pravokotnik 3" descr="Puzzle">
            <a:extLst>
              <a:ext uri="{FF2B5EF4-FFF2-40B4-BE49-F238E27FC236}">
                <a16:creationId xmlns:a16="http://schemas.microsoft.com/office/drawing/2014/main" id="{1D156516-A721-6880-EB0C-EE780A7FD933}"/>
              </a:ext>
            </a:extLst>
          </p:cNvPr>
          <p:cNvSpPr/>
          <p:nvPr/>
        </p:nvSpPr>
        <p:spPr>
          <a:xfrm>
            <a:off x="-937846" y="-1"/>
            <a:ext cx="7792004" cy="7010401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800" b="1" dirty="0"/>
              <a:t>SPODBUJANJE </a:t>
            </a:r>
          </a:p>
          <a:p>
            <a:pPr algn="ctr"/>
            <a:r>
              <a:rPr lang="sl-SI" sz="4800" b="1" dirty="0"/>
              <a:t>SODELOVANJA ZA</a:t>
            </a:r>
          </a:p>
          <a:p>
            <a:pPr algn="ctr"/>
            <a:r>
              <a:rPr lang="sl-SI" sz="4800" b="1" dirty="0"/>
              <a:t>PRIPRAVO</a:t>
            </a:r>
          </a:p>
          <a:p>
            <a:pPr algn="ctr"/>
            <a:r>
              <a:rPr lang="sl-SI" sz="4800" b="1" dirty="0"/>
              <a:t>PROJEKTOV</a:t>
            </a:r>
            <a:endParaRPr lang="en-GB" sz="4800" b="1" dirty="0"/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1F94F059-F1CE-9931-3700-B08DD7B720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61149"/>
              </p:ext>
            </p:extLst>
          </p:nvPr>
        </p:nvGraphicFramePr>
        <p:xfrm>
          <a:off x="7627815" y="1594338"/>
          <a:ext cx="4509477" cy="5263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9477">
                  <a:extLst>
                    <a:ext uri="{9D8B030D-6E8A-4147-A177-3AD203B41FA5}">
                      <a16:colId xmlns:a16="http://schemas.microsoft.com/office/drawing/2014/main" val="2099537212"/>
                    </a:ext>
                  </a:extLst>
                </a:gridCol>
              </a:tblGrid>
              <a:tr h="895622">
                <a:tc>
                  <a:txBody>
                    <a:bodyPr/>
                    <a:lstStyle/>
                    <a:p>
                      <a:r>
                        <a:rPr lang="sl-SI" sz="4000" dirty="0">
                          <a:solidFill>
                            <a:schemeClr val="tx1"/>
                          </a:solidFill>
                        </a:rPr>
                        <a:t>podjetja in </a:t>
                      </a:r>
                      <a:r>
                        <a:rPr lang="sl-SI" sz="4000" dirty="0" err="1">
                          <a:solidFill>
                            <a:schemeClr val="tx1"/>
                          </a:solidFill>
                        </a:rPr>
                        <a:t>startupi</a:t>
                      </a:r>
                      <a:endParaRPr lang="en-GB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2140494"/>
                  </a:ext>
                </a:extLst>
              </a:tr>
              <a:tr h="1520300">
                <a:tc>
                  <a:txBody>
                    <a:bodyPr/>
                    <a:lstStyle/>
                    <a:p>
                      <a:r>
                        <a:rPr lang="sl-SI" sz="4000" b="1" dirty="0">
                          <a:solidFill>
                            <a:schemeClr val="tx1"/>
                          </a:solidFill>
                        </a:rPr>
                        <a:t>raziskovalne in akademske org.</a:t>
                      </a:r>
                      <a:endParaRPr lang="en-GB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770762"/>
                  </a:ext>
                </a:extLst>
              </a:tr>
              <a:tr h="1580510">
                <a:tc>
                  <a:txBody>
                    <a:bodyPr/>
                    <a:lstStyle/>
                    <a:p>
                      <a:r>
                        <a:rPr lang="sl-SI" sz="4000" b="1" dirty="0">
                          <a:solidFill>
                            <a:schemeClr val="tx1"/>
                          </a:solidFill>
                        </a:rPr>
                        <a:t>podporno podjetniško okolje</a:t>
                      </a:r>
                      <a:endParaRPr lang="en-GB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527382"/>
                  </a:ext>
                </a:extLst>
              </a:tr>
              <a:tr h="1267230">
                <a:tc>
                  <a:txBody>
                    <a:bodyPr/>
                    <a:lstStyle/>
                    <a:p>
                      <a:r>
                        <a:rPr lang="sl-SI" sz="4000" b="1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ministrstva</a:t>
                      </a:r>
                      <a:endParaRPr lang="en-GB" sz="4000" b="1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856951"/>
                  </a:ext>
                </a:extLst>
              </a:tr>
            </a:tbl>
          </a:graphicData>
        </a:graphic>
      </p:graphicFrame>
      <p:pic>
        <p:nvPicPr>
          <p:cNvPr id="2" name="Picture 13">
            <a:extLst>
              <a:ext uri="{FF2B5EF4-FFF2-40B4-BE49-F238E27FC236}">
                <a16:creationId xmlns:a16="http://schemas.microsoft.com/office/drawing/2014/main" id="{8468B848-4CC0-5671-5B11-15588749F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784088" y="1415481"/>
            <a:ext cx="776748" cy="1161398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1A7908BC-F042-057A-A028-B055C708B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852613" y="4102264"/>
            <a:ext cx="776748" cy="11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47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995C7-06FD-FAA6-0514-1DBBCB025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16A3DD2-E500-8EBE-E863-84CE142C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17AE7E-B06C-2717-BE02-421128814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570" y="205398"/>
            <a:ext cx="2434221" cy="8394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F91519-2B43-D627-0564-8209576EB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784088" y="5491204"/>
            <a:ext cx="776748" cy="1161398"/>
          </a:xfrm>
          <a:prstGeom prst="rect">
            <a:avLst/>
          </a:prstGeom>
        </p:spPr>
      </p:pic>
      <p:sp>
        <p:nvSpPr>
          <p:cNvPr id="4" name="Pravokotnik 3" descr="Puzzle">
            <a:extLst>
              <a:ext uri="{FF2B5EF4-FFF2-40B4-BE49-F238E27FC236}">
                <a16:creationId xmlns:a16="http://schemas.microsoft.com/office/drawing/2014/main" id="{67B27B59-A7D2-CB55-3303-C9BAA05C7B08}"/>
              </a:ext>
            </a:extLst>
          </p:cNvPr>
          <p:cNvSpPr/>
          <p:nvPr/>
        </p:nvSpPr>
        <p:spPr>
          <a:xfrm>
            <a:off x="-937846" y="-1"/>
            <a:ext cx="7792004" cy="7010401"/>
          </a:xfrm>
          <a:prstGeom prst="rect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800" b="1" dirty="0"/>
              <a:t>SODELOVANJA ZA</a:t>
            </a:r>
          </a:p>
          <a:p>
            <a:pPr algn="ctr"/>
            <a:r>
              <a:rPr lang="sl-SI" sz="4800" b="1" dirty="0"/>
              <a:t>PRIPRAVO </a:t>
            </a:r>
          </a:p>
          <a:p>
            <a:pPr algn="ctr"/>
            <a:r>
              <a:rPr lang="sl-SI" sz="4800" b="1" dirty="0"/>
              <a:t>PODPORNIH</a:t>
            </a:r>
          </a:p>
          <a:p>
            <a:pPr algn="ctr"/>
            <a:r>
              <a:rPr lang="sl-SI" sz="4800" b="1" dirty="0"/>
              <a:t>UKREPOV</a:t>
            </a:r>
            <a:endParaRPr lang="en-GB" sz="4800" b="1" dirty="0"/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80EB8055-BC5A-9479-9932-B8607E6041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454448"/>
              </p:ext>
            </p:extLst>
          </p:nvPr>
        </p:nvGraphicFramePr>
        <p:xfrm>
          <a:off x="7627815" y="1594338"/>
          <a:ext cx="4509477" cy="5263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9477">
                  <a:extLst>
                    <a:ext uri="{9D8B030D-6E8A-4147-A177-3AD203B41FA5}">
                      <a16:colId xmlns:a16="http://schemas.microsoft.com/office/drawing/2014/main" val="2099537212"/>
                    </a:ext>
                  </a:extLst>
                </a:gridCol>
              </a:tblGrid>
              <a:tr h="895622">
                <a:tc>
                  <a:txBody>
                    <a:bodyPr/>
                    <a:lstStyle/>
                    <a:p>
                      <a:r>
                        <a:rPr lang="sl-SI" sz="40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podjetja in </a:t>
                      </a:r>
                      <a:r>
                        <a:rPr lang="sl-SI" sz="4000" dirty="0" err="1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startupi</a:t>
                      </a:r>
                      <a:endParaRPr lang="en-GB" sz="40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2140494"/>
                  </a:ext>
                </a:extLst>
              </a:tr>
              <a:tr h="1520300">
                <a:tc>
                  <a:txBody>
                    <a:bodyPr/>
                    <a:lstStyle/>
                    <a:p>
                      <a:r>
                        <a:rPr lang="sl-SI" sz="4000" b="1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raziskovalne in akademske org.</a:t>
                      </a:r>
                      <a:endParaRPr lang="en-GB" sz="4000" b="1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770762"/>
                  </a:ext>
                </a:extLst>
              </a:tr>
              <a:tr h="1580510">
                <a:tc>
                  <a:txBody>
                    <a:bodyPr/>
                    <a:lstStyle/>
                    <a:p>
                      <a:r>
                        <a:rPr lang="sl-SI" sz="4000" b="1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podporno podjetniško okolje</a:t>
                      </a:r>
                      <a:endParaRPr lang="en-GB" sz="4000" b="1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527382"/>
                  </a:ext>
                </a:extLst>
              </a:tr>
              <a:tr h="1267230">
                <a:tc>
                  <a:txBody>
                    <a:bodyPr/>
                    <a:lstStyle/>
                    <a:p>
                      <a:r>
                        <a:rPr lang="sl-SI" sz="4000" b="1" dirty="0">
                          <a:solidFill>
                            <a:schemeClr val="tx1"/>
                          </a:solidFill>
                        </a:rPr>
                        <a:t>ministrstva</a:t>
                      </a:r>
                      <a:endParaRPr lang="en-GB" sz="4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856951"/>
                  </a:ext>
                </a:extLst>
              </a:tr>
            </a:tbl>
          </a:graphicData>
        </a:graphic>
      </p:graphicFrame>
      <p:pic>
        <p:nvPicPr>
          <p:cNvPr id="2" name="Picture 13">
            <a:extLst>
              <a:ext uri="{FF2B5EF4-FFF2-40B4-BE49-F238E27FC236}">
                <a16:creationId xmlns:a16="http://schemas.microsoft.com/office/drawing/2014/main" id="{466F3100-5B21-E0AF-89A5-EBE14BCEB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784088" y="5491204"/>
            <a:ext cx="776748" cy="1161398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547EC991-8153-84D5-57A1-0BF66AE23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784087" y="5491204"/>
            <a:ext cx="776748" cy="11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50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5B04D-50E3-8A9F-E2D6-A8E4A10DF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1C5EE3F2-4EF5-3031-6BE0-D08B732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5F8E59-E32A-D6B3-9491-B2CC79AD9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817" y="53496"/>
            <a:ext cx="7888121" cy="763378"/>
          </a:xfrm>
        </p:spPr>
        <p:txBody>
          <a:bodyPr>
            <a:noAutofit/>
          </a:bodyPr>
          <a:lstStyle/>
          <a:p>
            <a:pPr algn="l"/>
            <a:r>
              <a:rPr lang="sl-SI" sz="3600" b="1" dirty="0">
                <a:latin typeface="IBM Plex Sans Condensed Bold" panose="020B0806050203000203" pitchFamily="34" charset="-18"/>
              </a:rPr>
              <a:t>NKT – AKTIVNOSTI:</a:t>
            </a:r>
            <a:endParaRPr lang="en-GB" sz="3600" b="1" dirty="0">
              <a:latin typeface="IBM Plex Sans Condensed Bold" panose="020B0806050203000203" pitchFamily="34" charset="-1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C685E9-7309-7757-8A31-53436E5FF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46035" y="-56807"/>
            <a:ext cx="776748" cy="116139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9E6EE195-9882-4BBC-3DF3-13CB98D7F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E5734B72-8223-E216-2595-41F622B62BF2}"/>
              </a:ext>
            </a:extLst>
          </p:cNvPr>
          <p:cNvSpPr txBox="1"/>
          <p:nvPr/>
        </p:nvSpPr>
        <p:spPr>
          <a:xfrm>
            <a:off x="3918034" y="1736090"/>
            <a:ext cx="6538482" cy="1194018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sl-SI" sz="2800" b="1" dirty="0">
                <a:solidFill>
                  <a:schemeClr val="accent1">
                    <a:lumMod val="50000"/>
                  </a:schemeClr>
                </a:solidFill>
              </a:rPr>
              <a:t>Spodbujanje podjetij na prijavo projektov na centralne razpise</a:t>
            </a:r>
            <a:endParaRPr lang="en-GB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PoljeZBesedilom 21">
            <a:extLst>
              <a:ext uri="{FF2B5EF4-FFF2-40B4-BE49-F238E27FC236}">
                <a16:creationId xmlns:a16="http://schemas.microsoft.com/office/drawing/2014/main" id="{4D7D0615-CD58-2C2C-4CA9-403DCE3E7658}"/>
              </a:ext>
            </a:extLst>
          </p:cNvPr>
          <p:cNvSpPr txBox="1"/>
          <p:nvPr/>
        </p:nvSpPr>
        <p:spPr>
          <a:xfrm>
            <a:off x="172115" y="2442738"/>
            <a:ext cx="2718777" cy="2919948"/>
          </a:xfrm>
          <a:prstGeom prst="roundRect">
            <a:avLst>
              <a:gd name="adj" fmla="val 347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>
                <a:solidFill>
                  <a:schemeClr val="accent1">
                    <a:lumMod val="50000"/>
                  </a:schemeClr>
                </a:solidFill>
              </a:rPr>
              <a:t>NKT</a:t>
            </a:r>
          </a:p>
          <a:p>
            <a:pPr algn="ctr"/>
            <a:endParaRPr lang="sl-SI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sl-SI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sl-SI" sz="28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34" name="Raven puščični povezovalnik 33">
            <a:extLst>
              <a:ext uri="{FF2B5EF4-FFF2-40B4-BE49-F238E27FC236}">
                <a16:creationId xmlns:a16="http://schemas.microsoft.com/office/drawing/2014/main" id="{6A5EF21A-509F-BD8A-8796-9F6B7D17B6C9}"/>
              </a:ext>
            </a:extLst>
          </p:cNvPr>
          <p:cNvCxnSpPr>
            <a:cxnSpLocks/>
            <a:stCxn id="22" idx="3"/>
            <a:endCxn id="11" idx="1"/>
          </p:cNvCxnSpPr>
          <p:nvPr/>
        </p:nvCxnSpPr>
        <p:spPr>
          <a:xfrm flipV="1">
            <a:off x="2890892" y="1264522"/>
            <a:ext cx="1019551" cy="2638190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Raven puščični povezovalnik 35">
            <a:extLst>
              <a:ext uri="{FF2B5EF4-FFF2-40B4-BE49-F238E27FC236}">
                <a16:creationId xmlns:a16="http://schemas.microsoft.com/office/drawing/2014/main" id="{5817A61F-D28B-AD84-F615-485114678553}"/>
              </a:ext>
            </a:extLst>
          </p:cNvPr>
          <p:cNvCxnSpPr>
            <a:cxnSpLocks/>
            <a:stCxn id="22" idx="3"/>
            <a:endCxn id="12" idx="1"/>
          </p:cNvCxnSpPr>
          <p:nvPr/>
        </p:nvCxnSpPr>
        <p:spPr>
          <a:xfrm>
            <a:off x="2890892" y="3902712"/>
            <a:ext cx="1034972" cy="1058833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Raven puščični povezovalnik 37">
            <a:extLst>
              <a:ext uri="{FF2B5EF4-FFF2-40B4-BE49-F238E27FC236}">
                <a16:creationId xmlns:a16="http://schemas.microsoft.com/office/drawing/2014/main" id="{92D45F6F-26AD-A4D2-0843-2FAE2C93C08C}"/>
              </a:ext>
            </a:extLst>
          </p:cNvPr>
          <p:cNvCxnSpPr>
            <a:cxnSpLocks/>
            <a:stCxn id="22" idx="3"/>
            <a:endCxn id="13" idx="1"/>
          </p:cNvCxnSpPr>
          <p:nvPr/>
        </p:nvCxnSpPr>
        <p:spPr>
          <a:xfrm flipV="1">
            <a:off x="2890892" y="2333099"/>
            <a:ext cx="1027142" cy="1569613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Raven puščični povezovalnik 39">
            <a:extLst>
              <a:ext uri="{FF2B5EF4-FFF2-40B4-BE49-F238E27FC236}">
                <a16:creationId xmlns:a16="http://schemas.microsoft.com/office/drawing/2014/main" id="{121C9915-2C50-6AD7-5A2C-B6467A8E48E0}"/>
              </a:ext>
            </a:extLst>
          </p:cNvPr>
          <p:cNvCxnSpPr>
            <a:cxnSpLocks/>
            <a:stCxn id="22" idx="3"/>
            <a:endCxn id="15" idx="1"/>
          </p:cNvCxnSpPr>
          <p:nvPr/>
        </p:nvCxnSpPr>
        <p:spPr>
          <a:xfrm flipV="1">
            <a:off x="2890892" y="3625781"/>
            <a:ext cx="1042967" cy="276931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Raven puščični povezovalnik 41">
            <a:extLst>
              <a:ext uri="{FF2B5EF4-FFF2-40B4-BE49-F238E27FC236}">
                <a16:creationId xmlns:a16="http://schemas.microsoft.com/office/drawing/2014/main" id="{83A457B4-A839-8A9B-C4CF-13DD9F084D27}"/>
              </a:ext>
            </a:extLst>
          </p:cNvPr>
          <p:cNvCxnSpPr>
            <a:cxnSpLocks/>
            <a:stCxn id="22" idx="3"/>
            <a:endCxn id="16" idx="1"/>
          </p:cNvCxnSpPr>
          <p:nvPr/>
        </p:nvCxnSpPr>
        <p:spPr>
          <a:xfrm>
            <a:off x="2890892" y="3902712"/>
            <a:ext cx="1003890" cy="2361410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Grafika 7" descr="User network with solid fill">
            <a:extLst>
              <a:ext uri="{FF2B5EF4-FFF2-40B4-BE49-F238E27FC236}">
                <a16:creationId xmlns:a16="http://schemas.microsoft.com/office/drawing/2014/main" id="{9B39E935-D4FE-506B-1E6D-978FF97E4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9134" y="3341904"/>
            <a:ext cx="1684738" cy="1684738"/>
          </a:xfrm>
          <a:prstGeom prst="rect">
            <a:avLst/>
          </a:prstGeom>
        </p:spPr>
      </p:pic>
      <p:grpSp>
        <p:nvGrpSpPr>
          <p:cNvPr id="46" name="Skupina 45">
            <a:extLst>
              <a:ext uri="{FF2B5EF4-FFF2-40B4-BE49-F238E27FC236}">
                <a16:creationId xmlns:a16="http://schemas.microsoft.com/office/drawing/2014/main" id="{4A841AAC-FDE3-EA0D-EF64-F8C2C556F134}"/>
              </a:ext>
            </a:extLst>
          </p:cNvPr>
          <p:cNvGrpSpPr/>
          <p:nvPr/>
        </p:nvGrpSpPr>
        <p:grpSpPr>
          <a:xfrm>
            <a:off x="3910443" y="866772"/>
            <a:ext cx="6538482" cy="776749"/>
            <a:chOff x="3910443" y="962439"/>
            <a:chExt cx="5908547" cy="776749"/>
          </a:xfrm>
        </p:grpSpPr>
        <p:sp>
          <p:nvSpPr>
            <p:cNvPr id="11" name="PoljeZBesedilom 10">
              <a:extLst>
                <a:ext uri="{FF2B5EF4-FFF2-40B4-BE49-F238E27FC236}">
                  <a16:creationId xmlns:a16="http://schemas.microsoft.com/office/drawing/2014/main" id="{BDC9E09A-41CC-4A56-0D2B-F6D267355EF0}"/>
                </a:ext>
              </a:extLst>
            </p:cNvPr>
            <p:cNvSpPr txBox="1"/>
            <p:nvPr/>
          </p:nvSpPr>
          <p:spPr>
            <a:xfrm>
              <a:off x="3910443" y="1032797"/>
              <a:ext cx="5908547" cy="654784"/>
            </a:xfrm>
            <a:prstGeom prst="roundRect">
              <a:avLst>
                <a:gd name="adj" fmla="val 34766"/>
              </a:avLst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2800" b="1" dirty="0">
                  <a:solidFill>
                    <a:schemeClr val="accent1">
                      <a:lumMod val="50000"/>
                    </a:schemeClr>
                  </a:solidFill>
                </a:rPr>
                <a:t>Informiranje</a:t>
              </a:r>
            </a:p>
          </p:txBody>
        </p:sp>
        <p:pic>
          <p:nvPicPr>
            <p:cNvPr id="25" name="Grafika 24" descr="Megaphone with solid fill">
              <a:extLst>
                <a:ext uri="{FF2B5EF4-FFF2-40B4-BE49-F238E27FC236}">
                  <a16:creationId xmlns:a16="http://schemas.microsoft.com/office/drawing/2014/main" id="{E452329D-31B3-0162-ED60-DAEA5F8B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15596" y="962439"/>
              <a:ext cx="776749" cy="776749"/>
            </a:xfrm>
            <a:prstGeom prst="rect">
              <a:avLst/>
            </a:prstGeom>
          </p:spPr>
        </p:pic>
      </p:grp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6193B78D-3FFB-68B1-9604-5E402E851152}"/>
              </a:ext>
            </a:extLst>
          </p:cNvPr>
          <p:cNvGrpSpPr/>
          <p:nvPr/>
        </p:nvGrpSpPr>
        <p:grpSpPr>
          <a:xfrm>
            <a:off x="3902612" y="4321453"/>
            <a:ext cx="6554143" cy="1237101"/>
            <a:chOff x="3889063" y="1310402"/>
            <a:chExt cx="6026461" cy="1237101"/>
          </a:xfrm>
        </p:grpSpPr>
        <p:sp>
          <p:nvSpPr>
            <p:cNvPr id="12" name="PoljeZBesedilom 11">
              <a:extLst>
                <a:ext uri="{FF2B5EF4-FFF2-40B4-BE49-F238E27FC236}">
                  <a16:creationId xmlns:a16="http://schemas.microsoft.com/office/drawing/2014/main" id="{D376067F-4819-460B-E81A-E3770C5F2C26}"/>
                </a:ext>
              </a:extLst>
            </p:cNvPr>
            <p:cNvSpPr txBox="1"/>
            <p:nvPr/>
          </p:nvSpPr>
          <p:spPr>
            <a:xfrm>
              <a:off x="3910443" y="1353485"/>
              <a:ext cx="6005081" cy="1194018"/>
            </a:xfrm>
            <a:prstGeom prst="roundRect">
              <a:avLst>
                <a:gd name="adj" fmla="val 34766"/>
              </a:avLst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800" b="1" dirty="0">
                  <a:solidFill>
                    <a:schemeClr val="accent1">
                      <a:lumMod val="50000"/>
                    </a:schemeClr>
                  </a:solidFill>
                </a:rPr>
                <a:t>Povezovanje, sodelovanje, </a:t>
              </a:r>
            </a:p>
            <a:p>
              <a:pPr algn="r"/>
              <a:r>
                <a:rPr lang="pl-PL" sz="2800" b="1" dirty="0">
                  <a:solidFill>
                    <a:schemeClr val="accent1">
                      <a:lumMod val="50000"/>
                    </a:schemeClr>
                  </a:solidFill>
                </a:rPr>
                <a:t>povezovanje z obstoječimi mrežami</a:t>
              </a:r>
              <a:endParaRPr lang="en-GB" sz="28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35" name="Grafika 34" descr="Connections with solid fill">
              <a:extLst>
                <a:ext uri="{FF2B5EF4-FFF2-40B4-BE49-F238E27FC236}">
                  <a16:creationId xmlns:a16="http://schemas.microsoft.com/office/drawing/2014/main" id="{0B807EB8-A4BF-E174-7058-C2653AD30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889063" y="1310402"/>
              <a:ext cx="940957" cy="940957"/>
            </a:xfrm>
            <a:prstGeom prst="rect">
              <a:avLst/>
            </a:prstGeom>
          </p:spPr>
        </p:pic>
      </p:grpSp>
      <p:pic>
        <p:nvPicPr>
          <p:cNvPr id="51" name="Grafika 50" descr="Good Idea with solid fill">
            <a:extLst>
              <a:ext uri="{FF2B5EF4-FFF2-40B4-BE49-F238E27FC236}">
                <a16:creationId xmlns:a16="http://schemas.microsoft.com/office/drawing/2014/main" id="{1764F085-3748-69FC-27AF-5A8DAC8EA9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62197" y="2062941"/>
            <a:ext cx="767006" cy="767006"/>
          </a:xfrm>
          <a:prstGeom prst="rect">
            <a:avLst/>
          </a:prstGeom>
        </p:spPr>
      </p:pic>
      <p:grpSp>
        <p:nvGrpSpPr>
          <p:cNvPr id="58" name="Skupina 57">
            <a:extLst>
              <a:ext uri="{FF2B5EF4-FFF2-40B4-BE49-F238E27FC236}">
                <a16:creationId xmlns:a16="http://schemas.microsoft.com/office/drawing/2014/main" id="{5D63FF76-F5B4-B2F8-58D3-85369D7F13C3}"/>
              </a:ext>
            </a:extLst>
          </p:cNvPr>
          <p:cNvGrpSpPr/>
          <p:nvPr/>
        </p:nvGrpSpPr>
        <p:grpSpPr>
          <a:xfrm>
            <a:off x="3918034" y="3067288"/>
            <a:ext cx="6554307" cy="1116985"/>
            <a:chOff x="3898215" y="3248144"/>
            <a:chExt cx="6636434" cy="1116985"/>
          </a:xfrm>
        </p:grpSpPr>
        <p:sp>
          <p:nvSpPr>
            <p:cNvPr id="15" name="PoljeZBesedilom 14">
              <a:extLst>
                <a:ext uri="{FF2B5EF4-FFF2-40B4-BE49-F238E27FC236}">
                  <a16:creationId xmlns:a16="http://schemas.microsoft.com/office/drawing/2014/main" id="{11332EFC-5661-3E3F-89FB-1250BEBC313A}"/>
                </a:ext>
              </a:extLst>
            </p:cNvPr>
            <p:cNvSpPr txBox="1"/>
            <p:nvPr/>
          </p:nvSpPr>
          <p:spPr>
            <a:xfrm>
              <a:off x="3914238" y="3248144"/>
              <a:ext cx="6620411" cy="1116985"/>
            </a:xfrm>
            <a:prstGeom prst="roundRect">
              <a:avLst>
                <a:gd name="adj" fmla="val 34766"/>
              </a:avLst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sl-SI" sz="2600" b="1" dirty="0">
                  <a:solidFill>
                    <a:schemeClr val="accent1">
                      <a:lumMod val="50000"/>
                    </a:schemeClr>
                  </a:solidFill>
                </a:rPr>
                <a:t>Prepoznavanje primernih projektov in preverjanje interesa</a:t>
              </a:r>
              <a:endParaRPr lang="en-GB" sz="2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57" name="Grafika 56" descr="Magnifying glass with solid fill">
              <a:extLst>
                <a:ext uri="{FF2B5EF4-FFF2-40B4-BE49-F238E27FC236}">
                  <a16:creationId xmlns:a16="http://schemas.microsoft.com/office/drawing/2014/main" id="{3E052AF9-15D3-CB1C-8776-13C7EA8FC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5400000">
              <a:off x="3898215" y="3442427"/>
              <a:ext cx="672124" cy="672124"/>
            </a:xfrm>
            <a:prstGeom prst="rect">
              <a:avLst/>
            </a:prstGeom>
          </p:spPr>
        </p:pic>
      </p:grpSp>
      <p:grpSp>
        <p:nvGrpSpPr>
          <p:cNvPr id="77" name="Skupina 76">
            <a:extLst>
              <a:ext uri="{FF2B5EF4-FFF2-40B4-BE49-F238E27FC236}">
                <a16:creationId xmlns:a16="http://schemas.microsoft.com/office/drawing/2014/main" id="{E8F2C553-1703-C525-E588-871FD0E1D946}"/>
              </a:ext>
            </a:extLst>
          </p:cNvPr>
          <p:cNvGrpSpPr/>
          <p:nvPr/>
        </p:nvGrpSpPr>
        <p:grpSpPr>
          <a:xfrm>
            <a:off x="3894782" y="5738817"/>
            <a:ext cx="6538482" cy="1045280"/>
            <a:chOff x="3894782" y="5738817"/>
            <a:chExt cx="6538482" cy="1045280"/>
          </a:xfrm>
        </p:grpSpPr>
        <p:sp>
          <p:nvSpPr>
            <p:cNvPr id="16" name="PoljeZBesedilom 15">
              <a:extLst>
                <a:ext uri="{FF2B5EF4-FFF2-40B4-BE49-F238E27FC236}">
                  <a16:creationId xmlns:a16="http://schemas.microsoft.com/office/drawing/2014/main" id="{B7A23CB0-CE5C-7D79-97FC-2F56BF894CBF}"/>
                </a:ext>
              </a:extLst>
            </p:cNvPr>
            <p:cNvSpPr txBox="1"/>
            <p:nvPr/>
          </p:nvSpPr>
          <p:spPr>
            <a:xfrm>
              <a:off x="3894782" y="5744146"/>
              <a:ext cx="6538482" cy="1039951"/>
            </a:xfrm>
            <a:prstGeom prst="roundRect">
              <a:avLst>
                <a:gd name="adj" fmla="val 34766"/>
              </a:avLst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pl-PL" sz="2400" b="1" dirty="0">
                  <a:solidFill>
                    <a:schemeClr val="accent1">
                      <a:lumMod val="50000"/>
                    </a:schemeClr>
                  </a:solidFill>
                </a:rPr>
                <a:t>Identifikacija projektov, analize in </a:t>
              </a:r>
            </a:p>
            <a:p>
              <a:pPr algn="r"/>
              <a:r>
                <a:rPr lang="pl-PL" sz="2400" b="1" dirty="0">
                  <a:solidFill>
                    <a:schemeClr val="accent1">
                      <a:lumMod val="50000"/>
                    </a:schemeClr>
                  </a:solidFill>
                </a:rPr>
                <a:t>sodelovanje pri razvoju ukrepov</a:t>
              </a:r>
              <a:endParaRPr lang="en-GB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76" name="Grafika 75" descr="Business Growth with solid fill">
              <a:extLst>
                <a:ext uri="{FF2B5EF4-FFF2-40B4-BE49-F238E27FC236}">
                  <a16:creationId xmlns:a16="http://schemas.microsoft.com/office/drawing/2014/main" id="{AE863A55-1AC0-071A-6932-986E09FFD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124640" y="5738817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622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29F063-9460-7C41-99EB-7297CDE3B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115" cy="686131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5C71BFE-C455-CC3E-AF57-65CC3A5A4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6034" y="1259624"/>
            <a:ext cx="9144000" cy="5227012"/>
          </a:xfrm>
        </p:spPr>
        <p:txBody>
          <a:bodyPr>
            <a:normAutofit/>
          </a:bodyPr>
          <a:lstStyle/>
          <a:p>
            <a:pPr lvl="0" algn="just">
              <a:lnSpc>
                <a:spcPct val="107000"/>
              </a:lnSpc>
            </a:pPr>
            <a:endParaRPr lang="sl-SI" sz="2000" kern="100" dirty="0">
              <a:effectLst/>
              <a:latin typeface="IBM Plex Sans Condensed Regular" panose="020B0506050203000203" pitchFamily="34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sl-SI" sz="2000" kern="100" dirty="0">
                <a:effectLst/>
                <a:latin typeface="IBM Plex Sans Condensed Regular" panose="020B0506050203000203" pitchFamily="34" charset="-18"/>
                <a:ea typeface="Aptos" panose="020B0004020202020204" pitchFamily="34" charset="0"/>
                <a:cs typeface="Times New Roman" panose="02020603050405020304" pitchFamily="18" charset="0"/>
              </a:rPr>
              <a:t>V primeru vprašanj – kontaktni obrazec na spletni strani</a:t>
            </a: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sl-SI" sz="2000" kern="100" dirty="0">
              <a:effectLst/>
              <a:latin typeface="IBM Plex Sans Condensed Regular" panose="020B0506050203000203" pitchFamily="34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sl-SI" sz="2000" kern="100" dirty="0">
                <a:latin typeface="IBM Plex Sans Condensed Regular" panose="020B0506050203000203" pitchFamily="34" charset="-18"/>
                <a:ea typeface="Aptos" panose="020B0004020202020204" pitchFamily="34" charset="0"/>
                <a:cs typeface="Times New Roman" panose="02020603050405020304" pitchFamily="18" charset="0"/>
              </a:rPr>
              <a:t>Prijava na e</a:t>
            </a:r>
            <a:r>
              <a:rPr lang="sl-SI" sz="2000" kern="100" dirty="0">
                <a:effectLst/>
                <a:latin typeface="IBM Plex Sans Condensed Regular" panose="020B0506050203000203" pitchFamily="34" charset="-18"/>
                <a:ea typeface="Aptos" panose="020B0004020202020204" pitchFamily="34" charset="0"/>
                <a:cs typeface="Times New Roman" panose="02020603050405020304" pitchFamily="18" charset="0"/>
              </a:rPr>
              <a:t>-novice</a:t>
            </a:r>
          </a:p>
          <a:p>
            <a:pPr lvl="0" algn="just">
              <a:lnSpc>
                <a:spcPct val="107000"/>
              </a:lnSpc>
            </a:pPr>
            <a:endParaRPr lang="sl-SI" sz="2000" kern="100" dirty="0">
              <a:effectLst/>
              <a:latin typeface="IBM Plex Sans Condensed Regular" panose="020B0506050203000203" pitchFamily="34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endParaRPr lang="sl-SI" sz="2000" kern="100" dirty="0">
              <a:effectLst/>
              <a:latin typeface="IBM Plex Sans Condensed Regular" panose="020B0506050203000203" pitchFamily="34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endParaRPr lang="sl-SI" sz="2000" kern="100" dirty="0">
              <a:latin typeface="IBM Plex Sans Condensed Regular" panose="020B0506050203000203" pitchFamily="34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endParaRPr lang="sl-SI" sz="2000" kern="100" dirty="0">
              <a:effectLst/>
              <a:latin typeface="IBM Plex Sans Condensed Regular" panose="020B0506050203000203" pitchFamily="34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endParaRPr lang="sl-SI" sz="2000" kern="100" dirty="0">
              <a:effectLst/>
              <a:latin typeface="IBM Plex Sans Condensed Regular" panose="020B0506050203000203" pitchFamily="34" charset="-18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sl-SI" sz="2000" kern="100" dirty="0">
                <a:effectLst/>
                <a:latin typeface="IBM Plex Sans Condensed Regular" panose="020B0506050203000203" pitchFamily="34" charset="-18"/>
                <a:ea typeface="Aptos" panose="020B0004020202020204" pitchFamily="34" charset="0"/>
                <a:cs typeface="Times New Roman" panose="02020603050405020304" pitchFamily="18" charset="0"/>
              </a:rPr>
              <a:t>Dodatne informacije tudi preko e-maila: info@stepslovenija.</a:t>
            </a:r>
            <a:r>
              <a:rPr lang="sl-SI" sz="2000" kern="100" dirty="0">
                <a:latin typeface="IBM Plex Sans Condensed Regular" panose="020B0506050203000203" pitchFamily="34" charset="-18"/>
                <a:ea typeface="Aptos" panose="020B0004020202020204" pitchFamily="34" charset="0"/>
                <a:cs typeface="Times New Roman" panose="02020603050405020304" pitchFamily="18" charset="0"/>
              </a:rPr>
              <a:t>eu</a:t>
            </a:r>
            <a:endParaRPr lang="sl-SI" sz="2000" kern="100" dirty="0">
              <a:effectLst/>
              <a:latin typeface="IBM Plex Sans Condensed Regular" panose="020B0506050203000203" pitchFamily="34" charset="-18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7655421-17EE-C237-23A1-A1F164E8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4E053-EEFD-7947-C76B-A7EDDCDF1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3558" y="232420"/>
            <a:ext cx="7888121" cy="575299"/>
          </a:xfrm>
        </p:spPr>
        <p:txBody>
          <a:bodyPr>
            <a:noAutofit/>
          </a:bodyPr>
          <a:lstStyle/>
          <a:p>
            <a:pPr algn="l"/>
            <a:r>
              <a:rPr lang="sl-SI" sz="3600" b="1" dirty="0">
                <a:latin typeface="IBM Plex Sans Condensed Bold" panose="020B0806050203000203" pitchFamily="34" charset="-18"/>
              </a:rPr>
              <a:t>VEČ INFORMACIJ</a:t>
            </a:r>
            <a:endParaRPr lang="en-GB" sz="3600" b="1" dirty="0">
              <a:latin typeface="IBM Plex Sans Condensed Bold" panose="020B0806050203000203" pitchFamily="34" charset="-1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DEA8C7-0595-C54A-9564-9DF60FD6E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6F4D29-6AAC-5145-A189-5E814E3AC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46035" y="-56807"/>
            <a:ext cx="776748" cy="116139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2D567FA-1DC8-A6CC-CD0B-D56F75C6F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264" y="1303178"/>
            <a:ext cx="4256512" cy="279755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D9C3A9F-84B4-2970-E112-A69B9226A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815" y="3228184"/>
            <a:ext cx="6235432" cy="188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5C71BFE-C455-CC3E-AF57-65CC3A5A4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4257" y="5075472"/>
            <a:ext cx="10489679" cy="3277226"/>
          </a:xfrm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</a:pPr>
            <a:endParaRPr lang="sl-SI" sz="2000" kern="100" dirty="0">
              <a:latin typeface="IBM Plex Sans Condensed Regular" panose="020B0506050203000203" pitchFamily="34" charset="-18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sl-SI" sz="2000" kern="100" dirty="0"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Dostopen tudi preko spletne strani </a:t>
            </a:r>
            <a:r>
              <a:rPr lang="sl-SI" sz="2000" kern="100" dirty="0">
                <a:latin typeface="IBM Plex Sans Condensed Regular" panose="020B0506050203000203" pitchFamily="34" charset="-18"/>
                <a:cs typeface="Times New Roman" panose="02020603050405020304" pitchFamily="18" charset="0"/>
                <a:hlinkClick r:id="rId2"/>
              </a:rPr>
              <a:t>www.stepslovenija.eu</a:t>
            </a:r>
            <a:r>
              <a:rPr lang="sl-SI" sz="2000" kern="100" dirty="0"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sl-SI" sz="2000" kern="100" dirty="0">
                <a:latin typeface="IBM Plex Sans Condensed Regular" panose="020B0506050203000203" pitchFamily="34" charset="-18"/>
                <a:cs typeface="Times New Roman" panose="02020603050405020304" pitchFamily="18" charset="0"/>
              </a:rPr>
              <a:t>Individualna podpora pri izpolnjevanju vprašalnika</a:t>
            </a:r>
            <a:endParaRPr lang="sl-SI" sz="2000" dirty="0"/>
          </a:p>
          <a:p>
            <a:pPr lvl="0" algn="just">
              <a:lnSpc>
                <a:spcPct val="107000"/>
              </a:lnSpc>
            </a:pPr>
            <a:endParaRPr lang="sl-SI" dirty="0">
              <a:latin typeface="IBM Plex Sans Condensed Regular" panose="020B0506050203000203" pitchFamily="34" charset="-18"/>
            </a:endParaRPr>
          </a:p>
          <a:p>
            <a:pPr lvl="0" algn="just">
              <a:lnSpc>
                <a:spcPct val="107000"/>
              </a:lnSpc>
            </a:pPr>
            <a:endParaRPr lang="sl-SI" dirty="0">
              <a:latin typeface="IBM Plex Sans Condensed Regular" panose="020B0506050203000203" pitchFamily="34" charset="-18"/>
            </a:endParaRP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7655421-17EE-C237-23A1-A1F164E8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4E053-EEFD-7947-C76B-A7EDDCDF1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1534" y="-354371"/>
            <a:ext cx="8360562" cy="1669532"/>
          </a:xfrm>
        </p:spPr>
        <p:txBody>
          <a:bodyPr>
            <a:noAutofit/>
          </a:bodyPr>
          <a:lstStyle/>
          <a:p>
            <a:pPr algn="l"/>
            <a:r>
              <a:rPr lang="sl-SI" sz="3600" b="1" dirty="0">
                <a:latin typeface="IBM Plex Sans Condensed Bold" panose="020B0806050203000203" pitchFamily="34" charset="-18"/>
              </a:rPr>
              <a:t>VPRAŠALNIK ZA PREVERJANJE INTERESA - POVABILO K SODELOVANJU</a:t>
            </a:r>
            <a:endParaRPr lang="en-GB" sz="3600" b="1" dirty="0">
              <a:latin typeface="IBM Plex Sans Condensed Bold" panose="020B0806050203000203" pitchFamily="34" charset="-1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6F4D29-6AAC-5145-A189-5E814E3AC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46035" y="-56807"/>
            <a:ext cx="776748" cy="116139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9746CD2E-4679-7A22-C0B1-0024C1B75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pic>
        <p:nvPicPr>
          <p:cNvPr id="8" name="Slika 7" descr="Slika, ki vsebuje besede vzorec, kvadrat, grafika, piksel&#10;&#10;Opis je samodejno ustvarjen">
            <a:extLst>
              <a:ext uri="{FF2B5EF4-FFF2-40B4-BE49-F238E27FC236}">
                <a16:creationId xmlns:a16="http://schemas.microsoft.com/office/drawing/2014/main" id="{90871C0F-FE23-627C-3466-623C69B80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49" y="1315161"/>
            <a:ext cx="3996546" cy="4099022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459658D3-1EB5-1D5C-C7B2-1D1E87CCC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934258" y="1406788"/>
            <a:ext cx="529204" cy="7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37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3CEBD-390C-8DBD-5522-D63BEA56D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7ADC5544-C99A-E6AA-AB64-658823C8A0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5" t="3836" b="2915"/>
          <a:stretch/>
        </p:blipFill>
        <p:spPr>
          <a:xfrm>
            <a:off x="793565" y="1641793"/>
            <a:ext cx="10085112" cy="5215022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81B06C4-749A-8794-F067-0493A3BC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8519" y="6320670"/>
            <a:ext cx="3319272" cy="3319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E66B6-D869-4C89-875E-701A7C5201FF}" type="slidenum">
              <a:rPr kumimoji="0" lang="sl-SI" sz="11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l-SI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C019BC-5225-5557-5A7B-1AABB24AF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91" y="143915"/>
            <a:ext cx="1951373" cy="672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340F13-D9BA-385F-B9CE-553CD4B86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359294" y="480394"/>
            <a:ext cx="776748" cy="1161398"/>
          </a:xfrm>
          <a:prstGeom prst="rect">
            <a:avLst/>
          </a:prstGeom>
        </p:spPr>
      </p:pic>
      <p:sp>
        <p:nvSpPr>
          <p:cNvPr id="5" name="Naslov 4">
            <a:extLst>
              <a:ext uri="{FF2B5EF4-FFF2-40B4-BE49-F238E27FC236}">
                <a16:creationId xmlns:a16="http://schemas.microsoft.com/office/drawing/2014/main" id="{8ED03B2B-0BD2-6593-BF7C-FAAD22F9F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28684"/>
            <a:ext cx="9144000" cy="1707914"/>
          </a:xfrm>
        </p:spPr>
        <p:txBody>
          <a:bodyPr>
            <a:normAutofit fontScale="90000"/>
          </a:bodyPr>
          <a:lstStyle/>
          <a:p>
            <a:r>
              <a:rPr lang="sl-SI" b="1" dirty="0"/>
              <a:t>ZAKAJ </a:t>
            </a:r>
            <a:br>
              <a:rPr lang="sl-SI" b="1" dirty="0"/>
            </a:br>
            <a:r>
              <a:rPr lang="sl-SI" b="1" dirty="0"/>
              <a:t>PLATFORMA STEP?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0730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D274C74663FE54D87F1E8564EDE8126" ma:contentTypeVersion="18" ma:contentTypeDescription="Ustvari nov dokument." ma:contentTypeScope="" ma:versionID="a02ed97e3c7408b253e4efa2284715d3">
  <xsd:schema xmlns:xsd="http://www.w3.org/2001/XMLSchema" xmlns:xs="http://www.w3.org/2001/XMLSchema" xmlns:p="http://schemas.microsoft.com/office/2006/metadata/properties" xmlns:ns2="483508ab-49fe-4a40-ba29-f8dca4adf945" xmlns:ns3="5abfe22c-dc8c-44fc-b1f8-c6706cb28fd6" targetNamespace="http://schemas.microsoft.com/office/2006/metadata/properties" ma:root="true" ma:fieldsID="cfb79d5acb70bdd0c54fc32c7348d441" ns2:_="" ns3:_="">
    <xsd:import namespace="483508ab-49fe-4a40-ba29-f8dca4adf945"/>
    <xsd:import namespace="5abfe22c-dc8c-44fc-b1f8-c6706cb28f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508ab-49fe-4a40-ba29-f8dca4adf9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Oznake slike" ma:readOnly="false" ma:fieldId="{5cf76f15-5ced-4ddc-b409-7134ff3c332f}" ma:taxonomyMulti="true" ma:sspId="693818bf-85e6-4361-b0bc-0b333e2690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bfe22c-dc8c-44fc-b1f8-c6706cb28fd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b91f82-56c2-4290-b305-22e7c5664127}" ma:internalName="TaxCatchAll" ma:showField="CatchAllData" ma:web="5abfe22c-dc8c-44fc-b1f8-c6706cb28f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bfe22c-dc8c-44fc-b1f8-c6706cb28fd6" xsi:nil="true"/>
    <lcf76f155ced4ddcb4097134ff3c332f xmlns="483508ab-49fe-4a40-ba29-f8dca4adf94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CD3185C-D54C-4499-A44B-7F2AA7D9E3E0}"/>
</file>

<file path=customXml/itemProps2.xml><?xml version="1.0" encoding="utf-8"?>
<ds:datastoreItem xmlns:ds="http://schemas.openxmlformats.org/officeDocument/2006/customXml" ds:itemID="{7DBB89CF-90FE-48AF-B19E-93589DEA4F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E7ED8A-9E7C-4CA8-AFA7-2447A386DE0D}">
  <ds:schemaRefs>
    <ds:schemaRef ds:uri="http://schemas.microsoft.com/office/2006/metadata/properties"/>
    <ds:schemaRef ds:uri="http://schemas.microsoft.com/office/infopath/2007/PartnerControls"/>
    <ds:schemaRef ds:uri="a63e6597-4531-4dc2-bc76-96d4fb27f392"/>
    <ds:schemaRef ds:uri="f42627c6-e217-499c-b5a7-cf370326ee7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9572</TotalTime>
  <Words>800</Words>
  <Application>Microsoft Office PowerPoint</Application>
  <PresentationFormat>Širokozaslonsko</PresentationFormat>
  <Paragraphs>195</Paragraphs>
  <Slides>27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27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Courier New</vt:lpstr>
      <vt:lpstr>IBM Plex Sans Condensed</vt:lpstr>
      <vt:lpstr>IBM Plex Sans Condensed Bold</vt:lpstr>
      <vt:lpstr>IBM Plex Sans Condensed Regular</vt:lpstr>
      <vt:lpstr>Office Theme</vt:lpstr>
      <vt:lpstr> STEP SLOVENIJA</vt:lpstr>
      <vt:lpstr>SPLETNA STRAN www.stepslovenija.eu</vt:lpstr>
      <vt:lpstr>PowerPointova predstavitev</vt:lpstr>
      <vt:lpstr>PowerPointova predstavitev</vt:lpstr>
      <vt:lpstr>PowerPointova predstavitev</vt:lpstr>
      <vt:lpstr>NKT – AKTIVNOSTI:</vt:lpstr>
      <vt:lpstr>VEČ INFORMACIJ</vt:lpstr>
      <vt:lpstr>VPRAŠALNIK ZA PREVERJANJE INTERESA - POVABILO K SODELOVANJU</vt:lpstr>
      <vt:lpstr>ZAKAJ  PLATFORMA STEP?</vt:lpstr>
      <vt:lpstr>ZAKAJ  PLATFORMA STEP?</vt:lpstr>
      <vt:lpstr>ZAKAJ  PLATFORMA STEP?</vt:lpstr>
      <vt:lpstr>ZAKAJ  PLATFORMA STEP?</vt:lpstr>
      <vt:lpstr>CILJ PLATFORME STEP?</vt:lpstr>
      <vt:lpstr>CILJ PLATFORME STEP?</vt:lpstr>
      <vt:lpstr>POGOJI STEP (i):</vt:lpstr>
      <vt:lpstr>TEHNOLOŠKA PODROČJA</vt:lpstr>
      <vt:lpstr>TEHNOLOŠKA PODROČJA</vt:lpstr>
      <vt:lpstr>TEHNOLOŠKA PODROČJA</vt:lpstr>
      <vt:lpstr>SPODBUDE</vt:lpstr>
      <vt:lpstr>JAVNI RAZPIS ZA STRATEŠKE TEHNOLOGIJE ZA EVROPO – STEP (ii)</vt:lpstr>
      <vt:lpstr>CENTRALIZIRANI RAZPISI</vt:lpstr>
      <vt:lpstr>PEČAT SUVERENOSTI</vt:lpstr>
      <vt:lpstr>PEČAT SUVERENOSTI</vt:lpstr>
      <vt:lpstr>VAVČER za sofinanciranje priprave projektnih predlogov na razpise drugega stebra okvirnega programa EU Obzorje Evropa</vt:lpstr>
      <vt:lpstr>IPCEI </vt:lpstr>
      <vt:lpstr>IPCEI</vt:lpstr>
      <vt:lpstr>Hvala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Alen Breznik</dc:creator>
  <cp:lastModifiedBy>Nina Župevc</cp:lastModifiedBy>
  <cp:revision>25</cp:revision>
  <dcterms:created xsi:type="dcterms:W3CDTF">2024-10-27T11:28:29Z</dcterms:created>
  <dcterms:modified xsi:type="dcterms:W3CDTF">2025-04-10T05:27:06Z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0x010100BD274C74663FE54D87F1E8564EDE8126</vt:lpwstr>
  </property>
</Properties>
</file>